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2"/>
  </p:notesMasterIdLst>
  <p:sldIdLst>
    <p:sldId id="256" r:id="rId2"/>
    <p:sldId id="258" r:id="rId3"/>
    <p:sldId id="279" r:id="rId4"/>
    <p:sldId id="272" r:id="rId5"/>
    <p:sldId id="277" r:id="rId6"/>
    <p:sldId id="271" r:id="rId7"/>
    <p:sldId id="280" r:id="rId8"/>
    <p:sldId id="282" r:id="rId9"/>
    <p:sldId id="285" r:id="rId10"/>
    <p:sldId id="287" r:id="rId11"/>
  </p:sldIdLst>
  <p:sldSz cx="18288000" cy="10287000"/>
  <p:notesSz cx="6858000" cy="9144000"/>
  <p:embeddedFontLst>
    <p:embeddedFont>
      <p:font typeface="Meiryo" panose="020B0604030504040204" pitchFamily="34" charset="-128"/>
      <p:regular r:id="rId13"/>
      <p:bold r:id="rId14"/>
      <p:italic r:id="rId15"/>
      <p:boldItalic r:id="rId16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89105" autoAdjust="0"/>
  </p:normalViewPr>
  <p:slideViewPr>
    <p:cSldViewPr>
      <p:cViewPr varScale="1">
        <p:scale>
          <a:sx n="65" d="100"/>
          <a:sy n="65" d="100"/>
        </p:scale>
        <p:origin x="1074" y="12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6/11/relationships/changesInfo" Target="changesInfos/changesInfo1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YOSHIHITO ITO" userId="2cd919047c448104" providerId="LiveId" clId="{362CB553-D24D-44AC-94BD-519C532F2FD1}"/>
    <pc:docChg chg="addSld delSld modSld">
      <pc:chgData name="YOSHIHITO ITO" userId="2cd919047c448104" providerId="LiveId" clId="{362CB553-D24D-44AC-94BD-519C532F2FD1}" dt="2025-10-03T03:40:40.312" v="17" actId="47"/>
      <pc:docMkLst>
        <pc:docMk/>
      </pc:docMkLst>
      <pc:sldChg chg="modSp mod">
        <pc:chgData name="YOSHIHITO ITO" userId="2cd919047c448104" providerId="LiveId" clId="{362CB553-D24D-44AC-94BD-519C532F2FD1}" dt="2025-10-02T10:41:13.868" v="11" actId="1076"/>
        <pc:sldMkLst>
          <pc:docMk/>
          <pc:sldMk cId="1164174017" sldId="279"/>
        </pc:sldMkLst>
        <pc:spChg chg="mod">
          <ac:chgData name="YOSHIHITO ITO" userId="2cd919047c448104" providerId="LiveId" clId="{362CB553-D24D-44AC-94BD-519C532F2FD1}" dt="2025-10-02T10:40:56.782" v="9" actId="20577"/>
          <ac:spMkLst>
            <pc:docMk/>
            <pc:sldMk cId="1164174017" sldId="279"/>
            <ac:spMk id="29" creationId="{2D193D2D-2ECB-1D3A-71FB-39366C9D0E9D}"/>
          </ac:spMkLst>
        </pc:spChg>
        <pc:grpChg chg="mod">
          <ac:chgData name="YOSHIHITO ITO" userId="2cd919047c448104" providerId="LiveId" clId="{362CB553-D24D-44AC-94BD-519C532F2FD1}" dt="2025-10-02T10:41:13.868" v="11" actId="1076"/>
          <ac:grpSpMkLst>
            <pc:docMk/>
            <pc:sldMk cId="1164174017" sldId="279"/>
            <ac:grpSpMk id="23" creationId="{A87AE8EE-5E99-B6CB-CAFA-96E71237457C}"/>
          </ac:grpSpMkLst>
        </pc:grpChg>
      </pc:sldChg>
      <pc:sldChg chg="new del">
        <pc:chgData name="YOSHIHITO ITO" userId="2cd919047c448104" providerId="LiveId" clId="{362CB553-D24D-44AC-94BD-519C532F2FD1}" dt="2025-10-03T03:40:36.050" v="15" actId="47"/>
        <pc:sldMkLst>
          <pc:docMk/>
          <pc:sldMk cId="749120017" sldId="288"/>
        </pc:sldMkLst>
      </pc:sldChg>
      <pc:sldChg chg="new del">
        <pc:chgData name="YOSHIHITO ITO" userId="2cd919047c448104" providerId="LiveId" clId="{362CB553-D24D-44AC-94BD-519C532F2FD1}" dt="2025-10-03T03:40:39.698" v="16" actId="47"/>
        <pc:sldMkLst>
          <pc:docMk/>
          <pc:sldMk cId="799772862" sldId="289"/>
        </pc:sldMkLst>
      </pc:sldChg>
      <pc:sldChg chg="new del">
        <pc:chgData name="YOSHIHITO ITO" userId="2cd919047c448104" providerId="LiveId" clId="{362CB553-D24D-44AC-94BD-519C532F2FD1}" dt="2025-10-03T03:40:40.312" v="17" actId="47"/>
        <pc:sldMkLst>
          <pc:docMk/>
          <pc:sldMk cId="3552727572" sldId="290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02D1CE2-9AC1-4AD0-8B9B-F3A235431CCE}" type="datetimeFigureOut">
              <a:rPr lang="en-US" smtClean="0"/>
              <a:t>10/3/2025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3679164-85EA-4DEF-AA64-C2152105F34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41483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C631BDE-40A5-7A1A-6942-7992C3793F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980249D-A853-647D-4959-791B8CA4E3A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6229FF-A289-C173-6E6F-ABBF586B0E4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1B7664C-868D-306C-3073-39C72731002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79164-85EA-4DEF-AA64-C2152105F34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80129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542AD8-E20D-F0AD-87CD-4A9715FA3E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BD5C67C-E7A1-688B-A31E-408B24811F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7633849-2095-A2E4-7DCC-D0418A2AD3A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3CDF050-148C-1D5B-6F8A-D239F1E5F5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79164-85EA-4DEF-AA64-C2152105F349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129721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5BBCC5-2E1B-F7F6-3DFF-EC0862A253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945121-FDAC-B8A2-BF86-A74BC87033C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5BA7F86-B21D-719C-D621-79A0F79D0A3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10B31F7-1B93-C021-F0CE-BAA2FA421B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D3679164-85EA-4DEF-AA64-C2152105F349}" type="slidenum">
              <a:rPr kumimoji="0" 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72001579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4744396-DD4B-3E51-C00B-4B4D28D092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3F50A6-DC10-6188-52BC-F02EE98CE6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BECF34-0528-E547-F632-C7817008D58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78CA729-D6A5-4B6D-8430-958E8D94965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79164-85EA-4DEF-AA64-C2152105F349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32538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E7CC40-39A9-1404-4092-1FA6064FD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7B47198-A7FC-E79F-6210-11B4F2CC03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E909293-D0BD-CECE-78E4-775F8D3004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6619D94-40A1-168B-7B24-035C8711A67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79164-85EA-4DEF-AA64-C2152105F349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8590790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763B2A-366A-D3E4-9629-800389C4DB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A6E12E-AA8A-8C27-721C-33E7A7C27D5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B31728A-D15B-175C-AA3F-95AC7ED3B8A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40D2B52-615B-E0C2-EC7D-7F73D5B22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79164-85EA-4DEF-AA64-C2152105F34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11537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D36F62-9311-6C8E-78F2-E9DA36C344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7EDDF94-C90C-1CDC-730D-8E9BF24B3D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047407-ABD1-DDBF-501E-3C6E7CB9A01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6E1659-238C-8893-0881-0D7FC8734E1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79164-85EA-4DEF-AA64-C2152105F349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7068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DE0BB6-7B27-6522-2028-CDCBCDB588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2FDE20-423B-ED58-5847-448610F50C7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EB6EE7-3262-66D0-853B-F622A9CBA57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10F787F-3B64-203C-37DD-D82AB11D32A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3679164-85EA-4DEF-AA64-C2152105F349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11364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9Slide.vn - 2019">
            <a:extLst>
              <a:ext uri="{FF2B5EF4-FFF2-40B4-BE49-F238E27FC236}">
                <a16:creationId xmlns:a16="http://schemas.microsoft.com/office/drawing/2014/main" id="{3490F3F0-44EB-4862-95AF-3303875E9FAB}"/>
              </a:ext>
            </a:extLst>
          </p:cNvPr>
          <p:cNvSpPr txBox="1"/>
          <p:nvPr userDrawn="1"/>
        </p:nvSpPr>
        <p:spPr>
          <a:xfrm>
            <a:off x="0" y="-1789331"/>
            <a:ext cx="18288000" cy="646331"/>
          </a:xfrm>
          <a:prstGeom prst="rect">
            <a:avLst/>
          </a:prstGeom>
          <a:noFill/>
        </p:spPr>
        <p:txBody>
          <a:bodyPr vert="horz" rtlCol="0">
            <a:spAutoFit/>
          </a:bodyPr>
          <a:lstStyle/>
          <a:p>
            <a:pPr algn="ctr"/>
            <a:r>
              <a:rPr lang="en-US" sz="3600">
                <a:solidFill>
                  <a:srgbClr val="CFCFCF"/>
                </a:solidFill>
              </a:rPr>
              <a:t>www.9slide.vn</a:t>
            </a: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10/3/2025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svg"/><Relationship Id="rId3" Type="http://schemas.openxmlformats.org/officeDocument/2006/relationships/image" Target="../media/image7.jpe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svg"/><Relationship Id="rId3" Type="http://schemas.openxmlformats.org/officeDocument/2006/relationships/image" Target="../media/image7.jpe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9.svg"/><Relationship Id="rId4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3"/>
          <p:cNvGrpSpPr/>
          <p:nvPr/>
        </p:nvGrpSpPr>
        <p:grpSpPr>
          <a:xfrm rot="5400000">
            <a:off x="-1314006" y="99112"/>
            <a:ext cx="13130819" cy="10502806"/>
            <a:chOff x="0" y="0"/>
            <a:chExt cx="3042837" cy="2433841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3042837" cy="2433841"/>
            </a:xfrm>
            <a:custGeom>
              <a:avLst/>
              <a:gdLst/>
              <a:ahLst/>
              <a:cxnLst/>
              <a:rect l="l" t="t" r="r" b="b"/>
              <a:pathLst>
                <a:path w="3042837" h="2433841">
                  <a:moveTo>
                    <a:pt x="0" y="0"/>
                  </a:moveTo>
                  <a:lnTo>
                    <a:pt x="3042837" y="0"/>
                  </a:lnTo>
                  <a:lnTo>
                    <a:pt x="3042837" y="2433841"/>
                  </a:lnTo>
                  <a:lnTo>
                    <a:pt x="0" y="2433841"/>
                  </a:lnTo>
                  <a:close/>
                </a:path>
              </a:pathLst>
            </a:custGeom>
            <a:gradFill rotWithShape="1">
              <a:gsLst>
                <a:gs pos="0">
                  <a:srgbClr val="16599D">
                    <a:alpha val="0"/>
                  </a:srgbClr>
                </a:gs>
                <a:gs pos="100000">
                  <a:srgbClr val="16599D">
                    <a:alpha val="100000"/>
                  </a:srgbClr>
                </a:gs>
              </a:gsLst>
              <a:lin ang="540000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-38100"/>
              <a:ext cx="3042837" cy="2471941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  <a:spcBef>
                  <a:spcPct val="0"/>
                </a:spcBef>
              </a:pPr>
              <a:endParaRPr/>
            </a:p>
          </p:txBody>
        </p:sp>
      </p:grpSp>
      <p:sp>
        <p:nvSpPr>
          <p:cNvPr id="6" name="Freeform 6"/>
          <p:cNvSpPr/>
          <p:nvPr/>
        </p:nvSpPr>
        <p:spPr>
          <a:xfrm>
            <a:off x="-2121031" y="-1566963"/>
            <a:ext cx="4242062" cy="4114800"/>
          </a:xfrm>
          <a:custGeom>
            <a:avLst/>
            <a:gdLst/>
            <a:ahLst/>
            <a:cxnLst/>
            <a:rect l="l" t="t" r="r" b="b"/>
            <a:pathLst>
              <a:path w="4242062" h="4114800">
                <a:moveTo>
                  <a:pt x="0" y="0"/>
                </a:moveTo>
                <a:lnTo>
                  <a:pt x="4242062" y="0"/>
                </a:lnTo>
                <a:lnTo>
                  <a:pt x="4242062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Freeform 7"/>
          <p:cNvSpPr/>
          <p:nvPr/>
        </p:nvSpPr>
        <p:spPr>
          <a:xfrm>
            <a:off x="-4766178" y="6117073"/>
            <a:ext cx="9532355" cy="8229600"/>
          </a:xfrm>
          <a:custGeom>
            <a:avLst/>
            <a:gdLst/>
            <a:ahLst/>
            <a:cxnLst/>
            <a:rect l="l" t="t" r="r" b="b"/>
            <a:pathLst>
              <a:path w="9532355" h="8229600">
                <a:moveTo>
                  <a:pt x="0" y="0"/>
                </a:moveTo>
                <a:lnTo>
                  <a:pt x="9532356" y="0"/>
                </a:lnTo>
                <a:lnTo>
                  <a:pt x="9532356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8" name="Group 8"/>
          <p:cNvGrpSpPr/>
          <p:nvPr/>
        </p:nvGrpSpPr>
        <p:grpSpPr>
          <a:xfrm>
            <a:off x="-2385342" y="6343486"/>
            <a:ext cx="17602882" cy="47625"/>
            <a:chOff x="0" y="0"/>
            <a:chExt cx="4636150" cy="12543"/>
          </a:xfrm>
        </p:grpSpPr>
        <p:sp>
          <p:nvSpPr>
            <p:cNvPr id="9" name="Freeform 9"/>
            <p:cNvSpPr/>
            <p:nvPr/>
          </p:nvSpPr>
          <p:spPr>
            <a:xfrm>
              <a:off x="0" y="0"/>
              <a:ext cx="4636150" cy="12543"/>
            </a:xfrm>
            <a:custGeom>
              <a:avLst/>
              <a:gdLst/>
              <a:ahLst/>
              <a:cxnLst/>
              <a:rect l="l" t="t" r="r" b="b"/>
              <a:pathLst>
                <a:path w="4636150" h="12543">
                  <a:moveTo>
                    <a:pt x="6157" y="0"/>
                  </a:moveTo>
                  <a:lnTo>
                    <a:pt x="4629993" y="0"/>
                  </a:lnTo>
                  <a:cubicBezTo>
                    <a:pt x="4631626" y="0"/>
                    <a:pt x="4633192" y="649"/>
                    <a:pt x="4634347" y="1803"/>
                  </a:cubicBezTo>
                  <a:cubicBezTo>
                    <a:pt x="4635501" y="2958"/>
                    <a:pt x="4636150" y="4524"/>
                    <a:pt x="4636150" y="6157"/>
                  </a:cubicBezTo>
                  <a:lnTo>
                    <a:pt x="4636150" y="6386"/>
                  </a:lnTo>
                  <a:cubicBezTo>
                    <a:pt x="4636150" y="8019"/>
                    <a:pt x="4635501" y="9585"/>
                    <a:pt x="4634347" y="10740"/>
                  </a:cubicBezTo>
                  <a:cubicBezTo>
                    <a:pt x="4633192" y="11894"/>
                    <a:pt x="4631626" y="12543"/>
                    <a:pt x="4629993" y="12543"/>
                  </a:cubicBezTo>
                  <a:lnTo>
                    <a:pt x="6157" y="12543"/>
                  </a:lnTo>
                  <a:cubicBezTo>
                    <a:pt x="2757" y="12543"/>
                    <a:pt x="0" y="9786"/>
                    <a:pt x="0" y="6386"/>
                  </a:cubicBezTo>
                  <a:lnTo>
                    <a:pt x="0" y="6157"/>
                  </a:lnTo>
                  <a:cubicBezTo>
                    <a:pt x="0" y="4524"/>
                    <a:pt x="649" y="2958"/>
                    <a:pt x="1803" y="1803"/>
                  </a:cubicBezTo>
                  <a:cubicBezTo>
                    <a:pt x="2958" y="649"/>
                    <a:pt x="4524" y="0"/>
                    <a:pt x="6157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FFFFFF">
                    <a:alpha val="100000"/>
                  </a:srgbClr>
                </a:gs>
                <a:gs pos="100000">
                  <a:srgbClr val="FAFAFA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10" name="TextBox 10"/>
            <p:cNvSpPr txBox="1"/>
            <p:nvPr/>
          </p:nvSpPr>
          <p:spPr>
            <a:xfrm>
              <a:off x="0" y="38100"/>
              <a:ext cx="4636150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11" name="Freeform 11"/>
          <p:cNvSpPr/>
          <p:nvPr/>
        </p:nvSpPr>
        <p:spPr>
          <a:xfrm>
            <a:off x="9753600" y="1257300"/>
            <a:ext cx="8534400" cy="5857394"/>
          </a:xfrm>
          <a:custGeom>
            <a:avLst/>
            <a:gdLst/>
            <a:ahLst/>
            <a:cxnLst/>
            <a:rect l="l" t="t" r="r" b="b"/>
            <a:pathLst>
              <a:path w="4463780" h="2907154">
                <a:moveTo>
                  <a:pt x="0" y="0"/>
                </a:moveTo>
                <a:lnTo>
                  <a:pt x="4463780" y="0"/>
                </a:lnTo>
                <a:lnTo>
                  <a:pt x="4463780" y="2907154"/>
                </a:lnTo>
                <a:lnTo>
                  <a:pt x="0" y="290715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21362" b="-31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14" name="Freeform 14"/>
          <p:cNvSpPr/>
          <p:nvPr/>
        </p:nvSpPr>
        <p:spPr>
          <a:xfrm>
            <a:off x="0" y="5143500"/>
            <a:ext cx="15599847" cy="11153891"/>
          </a:xfrm>
          <a:custGeom>
            <a:avLst/>
            <a:gdLst/>
            <a:ahLst/>
            <a:cxnLst/>
            <a:rect l="l" t="t" r="r" b="b"/>
            <a:pathLst>
              <a:path w="15599847" h="11153891">
                <a:moveTo>
                  <a:pt x="0" y="0"/>
                </a:moveTo>
                <a:lnTo>
                  <a:pt x="15599847" y="0"/>
                </a:lnTo>
                <a:lnTo>
                  <a:pt x="15599847" y="11153891"/>
                </a:lnTo>
                <a:lnTo>
                  <a:pt x="0" y="1115389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  <a:ln cap="sq">
            <a:noFill/>
            <a:prstDash val="solid"/>
            <a:miter/>
          </a:ln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  <p:transition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EDD5E6-5BAD-4873-E687-C894E591973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5CEEAAB7-8862-F2B8-1CA4-E0A61A5D884B}"/>
              </a:ext>
            </a:extLst>
          </p:cNvPr>
          <p:cNvSpPr/>
          <p:nvPr/>
        </p:nvSpPr>
        <p:spPr>
          <a:xfrm>
            <a:off x="0" y="464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7242AAEF-7DAE-1893-A87C-93386E191FFB}"/>
              </a:ext>
            </a:extLst>
          </p:cNvPr>
          <p:cNvGrpSpPr/>
          <p:nvPr/>
        </p:nvGrpSpPr>
        <p:grpSpPr>
          <a:xfrm>
            <a:off x="304826" y="1254763"/>
            <a:ext cx="17645974" cy="47625"/>
            <a:chOff x="0" y="0"/>
            <a:chExt cx="4647499" cy="125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0D3A668-A6F8-E6F1-DA70-FC0C25A96F90}"/>
                </a:ext>
              </a:extLst>
            </p:cNvPr>
            <p:cNvSpPr/>
            <p:nvPr/>
          </p:nvSpPr>
          <p:spPr>
            <a:xfrm>
              <a:off x="0" y="0"/>
              <a:ext cx="4647499" cy="12543"/>
            </a:xfrm>
            <a:custGeom>
              <a:avLst/>
              <a:gdLst/>
              <a:ahLst/>
              <a:cxnLst/>
              <a:rect l="l" t="t" r="r" b="b"/>
              <a:pathLst>
                <a:path w="4647499" h="12543">
                  <a:moveTo>
                    <a:pt x="6142" y="0"/>
                  </a:moveTo>
                  <a:lnTo>
                    <a:pt x="4641357" y="0"/>
                  </a:lnTo>
                  <a:cubicBezTo>
                    <a:pt x="4644749" y="0"/>
                    <a:pt x="4647499" y="2750"/>
                    <a:pt x="4647499" y="6142"/>
                  </a:cubicBezTo>
                  <a:lnTo>
                    <a:pt x="4647499" y="6401"/>
                  </a:lnTo>
                  <a:cubicBezTo>
                    <a:pt x="4647499" y="9793"/>
                    <a:pt x="4644749" y="12543"/>
                    <a:pt x="4641357" y="12543"/>
                  </a:cubicBezTo>
                  <a:lnTo>
                    <a:pt x="6142" y="12543"/>
                  </a:lnTo>
                  <a:cubicBezTo>
                    <a:pt x="2750" y="12543"/>
                    <a:pt x="0" y="9793"/>
                    <a:pt x="0" y="6401"/>
                  </a:cubicBezTo>
                  <a:lnTo>
                    <a:pt x="0" y="6142"/>
                  </a:lnTo>
                  <a:cubicBezTo>
                    <a:pt x="0" y="2750"/>
                    <a:pt x="2750" y="0"/>
                    <a:pt x="61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6599D">
                    <a:alpha val="100000"/>
                  </a:srgbClr>
                </a:gs>
                <a:gs pos="100000">
                  <a:srgbClr val="16599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477059D-374F-9B80-751B-CE2B62301987}"/>
                </a:ext>
              </a:extLst>
            </p:cNvPr>
            <p:cNvSpPr txBox="1"/>
            <p:nvPr/>
          </p:nvSpPr>
          <p:spPr>
            <a:xfrm>
              <a:off x="0" y="38100"/>
              <a:ext cx="4647499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8" name="Freeform 8">
            <a:extLst>
              <a:ext uri="{FF2B5EF4-FFF2-40B4-BE49-F238E27FC236}">
                <a16:creationId xmlns:a16="http://schemas.microsoft.com/office/drawing/2014/main" id="{38D2F58F-62DE-F5B6-029D-045AE42EAA56}"/>
              </a:ext>
            </a:extLst>
          </p:cNvPr>
          <p:cNvSpPr/>
          <p:nvPr/>
        </p:nvSpPr>
        <p:spPr>
          <a:xfrm>
            <a:off x="16458539" y="147849"/>
            <a:ext cx="1492260" cy="971874"/>
          </a:xfrm>
          <a:custGeom>
            <a:avLst/>
            <a:gdLst/>
            <a:ahLst/>
            <a:cxnLst/>
            <a:rect l="l" t="t" r="r" b="b"/>
            <a:pathLst>
              <a:path w="1492260" h="971874">
                <a:moveTo>
                  <a:pt x="0" y="0"/>
                </a:moveTo>
                <a:lnTo>
                  <a:pt x="1492261" y="0"/>
                </a:lnTo>
                <a:lnTo>
                  <a:pt x="1492261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t="-21362" b="-31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34265DFB-2E6D-239B-C55A-EE19D39BC9DF}"/>
              </a:ext>
            </a:extLst>
          </p:cNvPr>
          <p:cNvSpPr txBox="1"/>
          <p:nvPr/>
        </p:nvSpPr>
        <p:spPr>
          <a:xfrm>
            <a:off x="304826" y="5823542"/>
            <a:ext cx="5672183" cy="33300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1" name="TextBox 99">
            <a:extLst>
              <a:ext uri="{FF2B5EF4-FFF2-40B4-BE49-F238E27FC236}">
                <a16:creationId xmlns:a16="http://schemas.microsoft.com/office/drawing/2014/main" id="{73D146D6-C3CA-E0B0-37D9-FD3CB2DBDCD3}"/>
              </a:ext>
            </a:extLst>
          </p:cNvPr>
          <p:cNvSpPr txBox="1"/>
          <p:nvPr/>
        </p:nvSpPr>
        <p:spPr>
          <a:xfrm>
            <a:off x="4114800" y="4764557"/>
            <a:ext cx="12343739" cy="884858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sz="10000" b="1" u="none" strike="noStrike">
                <a:solidFill>
                  <a:schemeClr val="tx2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THANK YOU !!!</a:t>
            </a:r>
            <a:endParaRPr lang="en-US" sz="10000" b="1" u="none" strike="noStrike">
              <a:solidFill>
                <a:schemeClr val="tx2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135072753"/>
      </p:ext>
    </p:extLst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/>
          <p:cNvGrpSpPr/>
          <p:nvPr/>
        </p:nvGrpSpPr>
        <p:grpSpPr>
          <a:xfrm>
            <a:off x="304826" y="1254763"/>
            <a:ext cx="17645974" cy="47625"/>
            <a:chOff x="0" y="0"/>
            <a:chExt cx="4647499" cy="12543"/>
          </a:xfrm>
        </p:grpSpPr>
        <p:sp>
          <p:nvSpPr>
            <p:cNvPr id="4" name="Freeform 4"/>
            <p:cNvSpPr/>
            <p:nvPr/>
          </p:nvSpPr>
          <p:spPr>
            <a:xfrm>
              <a:off x="0" y="0"/>
              <a:ext cx="4647499" cy="12543"/>
            </a:xfrm>
            <a:custGeom>
              <a:avLst/>
              <a:gdLst/>
              <a:ahLst/>
              <a:cxnLst/>
              <a:rect l="l" t="t" r="r" b="b"/>
              <a:pathLst>
                <a:path w="4647499" h="12543">
                  <a:moveTo>
                    <a:pt x="6142" y="0"/>
                  </a:moveTo>
                  <a:lnTo>
                    <a:pt x="4641357" y="0"/>
                  </a:lnTo>
                  <a:cubicBezTo>
                    <a:pt x="4644749" y="0"/>
                    <a:pt x="4647499" y="2750"/>
                    <a:pt x="4647499" y="6142"/>
                  </a:cubicBezTo>
                  <a:lnTo>
                    <a:pt x="4647499" y="6401"/>
                  </a:lnTo>
                  <a:cubicBezTo>
                    <a:pt x="4647499" y="9793"/>
                    <a:pt x="4644749" y="12543"/>
                    <a:pt x="4641357" y="12543"/>
                  </a:cubicBezTo>
                  <a:lnTo>
                    <a:pt x="6142" y="12543"/>
                  </a:lnTo>
                  <a:cubicBezTo>
                    <a:pt x="2750" y="12543"/>
                    <a:pt x="0" y="9793"/>
                    <a:pt x="0" y="6401"/>
                  </a:cubicBezTo>
                  <a:lnTo>
                    <a:pt x="0" y="6142"/>
                  </a:lnTo>
                  <a:cubicBezTo>
                    <a:pt x="0" y="2750"/>
                    <a:pt x="2750" y="0"/>
                    <a:pt x="61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6599D">
                    <a:alpha val="100000"/>
                  </a:srgbClr>
                </a:gs>
                <a:gs pos="100000">
                  <a:srgbClr val="16599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/>
            <p:cNvSpPr txBox="1"/>
            <p:nvPr/>
          </p:nvSpPr>
          <p:spPr>
            <a:xfrm>
              <a:off x="0" y="38100"/>
              <a:ext cx="4647499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grpSp>
        <p:nvGrpSpPr>
          <p:cNvPr id="7" name="Group 7"/>
          <p:cNvGrpSpPr/>
          <p:nvPr/>
        </p:nvGrpSpPr>
        <p:grpSpPr>
          <a:xfrm>
            <a:off x="2467876" y="2095500"/>
            <a:ext cx="13319874" cy="7247834"/>
            <a:chOff x="0" y="0"/>
            <a:chExt cx="1108413" cy="603098"/>
          </a:xfrm>
        </p:grpSpPr>
        <p:sp>
          <p:nvSpPr>
            <p:cNvPr id="8" name="Freeform 8"/>
            <p:cNvSpPr/>
            <p:nvPr/>
          </p:nvSpPr>
          <p:spPr>
            <a:xfrm>
              <a:off x="0" y="0"/>
              <a:ext cx="1108413" cy="603098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9" name="TextBox 9"/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8" name="Freeform 28"/>
          <p:cNvSpPr/>
          <p:nvPr/>
        </p:nvSpPr>
        <p:spPr>
          <a:xfrm>
            <a:off x="16458539" y="147849"/>
            <a:ext cx="1492260" cy="971874"/>
          </a:xfrm>
          <a:custGeom>
            <a:avLst/>
            <a:gdLst/>
            <a:ahLst/>
            <a:cxnLst/>
            <a:rect l="l" t="t" r="r" b="b"/>
            <a:pathLst>
              <a:path w="1492260" h="971874">
                <a:moveTo>
                  <a:pt x="0" y="0"/>
                </a:moveTo>
                <a:lnTo>
                  <a:pt x="1492261" y="0"/>
                </a:lnTo>
                <a:lnTo>
                  <a:pt x="1492261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21362" b="-31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28CE12E-322A-CE0D-931B-CA64AF5F213C}"/>
              </a:ext>
            </a:extLst>
          </p:cNvPr>
          <p:cNvSpPr txBox="1"/>
          <p:nvPr/>
        </p:nvSpPr>
        <p:spPr>
          <a:xfrm>
            <a:off x="6400800" y="508571"/>
            <a:ext cx="46482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800" b="1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AGENDA</a:t>
            </a:r>
          </a:p>
        </p:txBody>
      </p:sp>
      <p:sp>
        <p:nvSpPr>
          <p:cNvPr id="32" name="TextBox 99">
            <a:extLst>
              <a:ext uri="{FF2B5EF4-FFF2-40B4-BE49-F238E27FC236}">
                <a16:creationId xmlns:a16="http://schemas.microsoft.com/office/drawing/2014/main" id="{2A8F3BB7-B622-6706-72A7-57B961F0F021}"/>
              </a:ext>
            </a:extLst>
          </p:cNvPr>
          <p:cNvSpPr txBox="1"/>
          <p:nvPr/>
        </p:nvSpPr>
        <p:spPr>
          <a:xfrm>
            <a:off x="4084959" y="2232057"/>
            <a:ext cx="95862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altLang="ja-JP" sz="3000" b="1" dirty="0">
                <a:solidFill>
                  <a:schemeClr val="tx2">
                    <a:lumMod val="75000"/>
                  </a:schemeClr>
                </a:solidFill>
                <a:ea typeface="Meiryo" panose="020B0604030504040204" pitchFamily="34" charset="-128"/>
              </a:rPr>
              <a:t>I. Aura Orientalis Introduction</a:t>
            </a:r>
            <a:endParaRPr lang="en-US" sz="3000" b="1" u="none" strike="noStrike" dirty="0">
              <a:solidFill>
                <a:schemeClr val="tx2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33" name="TextBox 99">
            <a:extLst>
              <a:ext uri="{FF2B5EF4-FFF2-40B4-BE49-F238E27FC236}">
                <a16:creationId xmlns:a16="http://schemas.microsoft.com/office/drawing/2014/main" id="{1C05639A-35FD-0CEE-66FA-0B1006708EFD}"/>
              </a:ext>
            </a:extLst>
          </p:cNvPr>
          <p:cNvSpPr txBox="1"/>
          <p:nvPr/>
        </p:nvSpPr>
        <p:spPr>
          <a:xfrm>
            <a:off x="4084959" y="3105855"/>
            <a:ext cx="95862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altLang="ja-JP" sz="3000" b="1" dirty="0">
                <a:solidFill>
                  <a:schemeClr val="tx2">
                    <a:lumMod val="75000"/>
                  </a:schemeClr>
                </a:solidFill>
                <a:ea typeface="Meiryo" panose="020B0604030504040204" pitchFamily="34" charset="-128"/>
              </a:rPr>
              <a:t>II. System Introduction</a:t>
            </a:r>
            <a:endParaRPr lang="en-US" sz="3000" b="1" u="none" strike="noStrike" dirty="0">
              <a:solidFill>
                <a:schemeClr val="tx2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35" name="TextBox 99">
            <a:extLst>
              <a:ext uri="{FF2B5EF4-FFF2-40B4-BE49-F238E27FC236}">
                <a16:creationId xmlns:a16="http://schemas.microsoft.com/office/drawing/2014/main" id="{940ACC04-3062-2006-6CBC-8E7C944C13E3}"/>
              </a:ext>
            </a:extLst>
          </p:cNvPr>
          <p:cNvSpPr txBox="1"/>
          <p:nvPr/>
        </p:nvSpPr>
        <p:spPr>
          <a:xfrm>
            <a:off x="4984480" y="6749973"/>
            <a:ext cx="9586250" cy="193001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Helvetica World Bold"/>
              </a:rPr>
              <a:t>1.</a:t>
            </a:r>
            <a:r>
              <a:rPr lang="ja-JP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vi-VN" altLang="ja-JP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Demo</a:t>
            </a:r>
            <a:endParaRPr lang="en-US" altLang="ja-JP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>
              <a:lnSpc>
                <a:spcPts val="5239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Helvetica World Bold"/>
              </a:rPr>
              <a:t>2. </a:t>
            </a:r>
            <a:r>
              <a:rPr lang="vi-VN" sz="2800" u="none" strike="noStrik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Helvetica World Bold"/>
              </a:rPr>
              <a:t>Schedule</a:t>
            </a:r>
            <a:endParaRPr lang="en-US" altLang="ja-JP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  <a:p>
            <a:pPr>
              <a:lnSpc>
                <a:spcPts val="5239"/>
              </a:lnSpc>
              <a:spcBef>
                <a:spcPct val="0"/>
              </a:spcBef>
            </a:pPr>
            <a:r>
              <a:rPr lang="en-US" sz="2800" u="none" strike="noStrik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Helvetica World Bold"/>
              </a:rPr>
              <a:t>3. </a:t>
            </a:r>
            <a:r>
              <a:rPr lang="vi-VN" sz="2800" u="none" strike="noStrik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Helvetica World Bold"/>
              </a:rPr>
              <a:t>Cost</a:t>
            </a:r>
            <a:endParaRPr lang="en-US" sz="2800" u="none" strike="noStrike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  <a:sym typeface="Helvetica World Bold"/>
            </a:endParaRPr>
          </a:p>
        </p:txBody>
      </p:sp>
      <p:sp>
        <p:nvSpPr>
          <p:cNvPr id="37" name="TextBox 99">
            <a:extLst>
              <a:ext uri="{FF2B5EF4-FFF2-40B4-BE49-F238E27FC236}">
                <a16:creationId xmlns:a16="http://schemas.microsoft.com/office/drawing/2014/main" id="{5D81BF20-C6A9-D6F4-D571-3BF786E9C4EE}"/>
              </a:ext>
            </a:extLst>
          </p:cNvPr>
          <p:cNvSpPr txBox="1"/>
          <p:nvPr/>
        </p:nvSpPr>
        <p:spPr>
          <a:xfrm>
            <a:off x="4084959" y="5977101"/>
            <a:ext cx="9586250" cy="61555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altLang="ja-JP" sz="3000" b="1">
                <a:solidFill>
                  <a:schemeClr val="tx2">
                    <a:lumMod val="75000"/>
                  </a:schemeClr>
                </a:solidFill>
                <a:ea typeface="Meiryo" panose="020B0604030504040204" pitchFamily="34" charset="-128"/>
              </a:rPr>
              <a:t>III. AOI SORA</a:t>
            </a:r>
            <a:endParaRPr lang="en-US" sz="3000" b="1" u="none" strike="noStrike">
              <a:solidFill>
                <a:schemeClr val="tx2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38" name="TextBox 99">
            <a:extLst>
              <a:ext uri="{FF2B5EF4-FFF2-40B4-BE49-F238E27FC236}">
                <a16:creationId xmlns:a16="http://schemas.microsoft.com/office/drawing/2014/main" id="{D873C18E-867D-788C-9C4E-BFB671D50943}"/>
              </a:ext>
            </a:extLst>
          </p:cNvPr>
          <p:cNvSpPr txBox="1"/>
          <p:nvPr/>
        </p:nvSpPr>
        <p:spPr>
          <a:xfrm>
            <a:off x="4996203" y="3925468"/>
            <a:ext cx="10103119" cy="194155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Helvetica World Bold"/>
              </a:rPr>
              <a:t>1.</a:t>
            </a:r>
            <a:r>
              <a:rPr lang="vi-VN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Helvetica World Bold"/>
              </a:rPr>
              <a:t> Key Solution Advantages</a:t>
            </a:r>
            <a:endParaRPr lang="en-US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  <a:sym typeface="Helvetica World Bold"/>
            </a:endParaRPr>
          </a:p>
          <a:p>
            <a:pPr>
              <a:lnSpc>
                <a:spcPts val="5239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Helvetica World Bold"/>
              </a:rPr>
              <a:t>2. </a:t>
            </a:r>
            <a:r>
              <a:rPr lang="en-US" sz="2800" dirty="0">
                <a:solidFill>
                  <a:schemeClr val="tx2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Key Customer Engagement Advantages</a:t>
            </a:r>
            <a:endParaRPr lang="en-US" sz="2800" u="none" strike="noStrike" dirty="0">
              <a:solidFill>
                <a:schemeClr val="tx2">
                  <a:lumMod val="50000"/>
                </a:schemeClr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  <a:sym typeface="Helvetica World Bold"/>
            </a:endParaRPr>
          </a:p>
          <a:p>
            <a:pPr>
              <a:lnSpc>
                <a:spcPts val="5239"/>
              </a:lnSpc>
              <a:spcBef>
                <a:spcPct val="0"/>
              </a:spcBef>
            </a:pPr>
            <a:r>
              <a:rPr 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Helvetica World Bold"/>
              </a:rPr>
              <a:t>3</a:t>
            </a:r>
            <a:r>
              <a:rPr lang="en-US" sz="2800" u="none" strike="noStrike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Helvetica World Bold"/>
              </a:rPr>
              <a:t>.</a:t>
            </a:r>
            <a:r>
              <a:rPr lang="ja-JP" altLang="en-US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</a:rPr>
              <a:t> </a:t>
            </a:r>
            <a:r>
              <a:rPr lang="vi-VN" altLang="ja-JP" sz="2800" dirty="0">
                <a:solidFill>
                  <a:schemeClr val="accent1">
                    <a:lumMod val="50000"/>
                  </a:schemeClr>
                </a:solidFill>
                <a:latin typeface="Arial" panose="020B0604020202020204" pitchFamily="34" charset="0"/>
                <a:ea typeface="Meiryo" panose="020B0604030504040204" pitchFamily="34" charset="-128"/>
                <a:cs typeface="Arial" panose="020B0604020202020204" pitchFamily="34" charset="0"/>
                <a:sym typeface="Helvetica World Bold"/>
              </a:rPr>
              <a:t>Key Teachnical Advantages</a:t>
            </a:r>
            <a:endParaRPr lang="en-US" altLang="ja-JP" sz="2800" dirty="0">
              <a:solidFill>
                <a:schemeClr val="accent1">
                  <a:lumMod val="50000"/>
                </a:schemeClr>
              </a:solidFill>
              <a:latin typeface="Arial" panose="020B0604020202020204" pitchFamily="34" charset="0"/>
              <a:ea typeface="Meiryo" panose="020B0604030504040204" pitchFamily="34" charset="-128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007C3-570B-EF08-869F-93E3C9EAEA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9F0A4E66-A438-391D-E75D-090F8AC316C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0413F55-CBD3-E6F0-85DC-E212E4D2B479}"/>
              </a:ext>
            </a:extLst>
          </p:cNvPr>
          <p:cNvGrpSpPr/>
          <p:nvPr/>
        </p:nvGrpSpPr>
        <p:grpSpPr>
          <a:xfrm>
            <a:off x="304826" y="1254763"/>
            <a:ext cx="17645974" cy="47625"/>
            <a:chOff x="0" y="0"/>
            <a:chExt cx="4647499" cy="125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967C9CE-0864-6F23-22CF-E144A0DF0BCC}"/>
                </a:ext>
              </a:extLst>
            </p:cNvPr>
            <p:cNvSpPr/>
            <p:nvPr/>
          </p:nvSpPr>
          <p:spPr>
            <a:xfrm>
              <a:off x="0" y="0"/>
              <a:ext cx="4647499" cy="12543"/>
            </a:xfrm>
            <a:custGeom>
              <a:avLst/>
              <a:gdLst/>
              <a:ahLst/>
              <a:cxnLst/>
              <a:rect l="l" t="t" r="r" b="b"/>
              <a:pathLst>
                <a:path w="4647499" h="12543">
                  <a:moveTo>
                    <a:pt x="6142" y="0"/>
                  </a:moveTo>
                  <a:lnTo>
                    <a:pt x="4641357" y="0"/>
                  </a:lnTo>
                  <a:cubicBezTo>
                    <a:pt x="4644749" y="0"/>
                    <a:pt x="4647499" y="2750"/>
                    <a:pt x="4647499" y="6142"/>
                  </a:cubicBezTo>
                  <a:lnTo>
                    <a:pt x="4647499" y="6401"/>
                  </a:lnTo>
                  <a:cubicBezTo>
                    <a:pt x="4647499" y="9793"/>
                    <a:pt x="4644749" y="12543"/>
                    <a:pt x="4641357" y="12543"/>
                  </a:cubicBezTo>
                  <a:lnTo>
                    <a:pt x="6142" y="12543"/>
                  </a:lnTo>
                  <a:cubicBezTo>
                    <a:pt x="2750" y="12543"/>
                    <a:pt x="0" y="9793"/>
                    <a:pt x="0" y="6401"/>
                  </a:cubicBezTo>
                  <a:lnTo>
                    <a:pt x="0" y="6142"/>
                  </a:lnTo>
                  <a:cubicBezTo>
                    <a:pt x="0" y="2750"/>
                    <a:pt x="2750" y="0"/>
                    <a:pt x="61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6599D">
                    <a:alpha val="100000"/>
                  </a:srgbClr>
                </a:gs>
                <a:gs pos="100000">
                  <a:srgbClr val="16599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3330B5E1-0ED8-6F0E-82E7-AE335F8FED57}"/>
                </a:ext>
              </a:extLst>
            </p:cNvPr>
            <p:cNvSpPr txBox="1"/>
            <p:nvPr/>
          </p:nvSpPr>
          <p:spPr>
            <a:xfrm>
              <a:off x="0" y="38100"/>
              <a:ext cx="4647499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C3E56CCA-B335-BC8B-8CE0-C46C704D5C88}"/>
              </a:ext>
            </a:extLst>
          </p:cNvPr>
          <p:cNvSpPr/>
          <p:nvPr/>
        </p:nvSpPr>
        <p:spPr>
          <a:xfrm>
            <a:off x="304826" y="346013"/>
            <a:ext cx="779556" cy="773709"/>
          </a:xfrm>
          <a:custGeom>
            <a:avLst/>
            <a:gdLst/>
            <a:ahLst/>
            <a:cxnLst/>
            <a:rect l="l" t="t" r="r" b="b"/>
            <a:pathLst>
              <a:path w="779556" h="773709">
                <a:moveTo>
                  <a:pt x="0" y="0"/>
                </a:moveTo>
                <a:lnTo>
                  <a:pt x="779556" y="0"/>
                </a:lnTo>
                <a:lnTo>
                  <a:pt x="779556" y="773710"/>
                </a:lnTo>
                <a:lnTo>
                  <a:pt x="0" y="77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02E00BAD-EE03-3EDF-703E-27AFDCC807AC}"/>
              </a:ext>
            </a:extLst>
          </p:cNvPr>
          <p:cNvSpPr/>
          <p:nvPr/>
        </p:nvSpPr>
        <p:spPr>
          <a:xfrm>
            <a:off x="16458539" y="147849"/>
            <a:ext cx="1492260" cy="971874"/>
          </a:xfrm>
          <a:custGeom>
            <a:avLst/>
            <a:gdLst/>
            <a:ahLst/>
            <a:cxnLst/>
            <a:rect l="l" t="t" r="r" b="b"/>
            <a:pathLst>
              <a:path w="1492260" h="971874">
                <a:moveTo>
                  <a:pt x="0" y="0"/>
                </a:moveTo>
                <a:lnTo>
                  <a:pt x="1492261" y="0"/>
                </a:lnTo>
                <a:lnTo>
                  <a:pt x="1492261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362" b="-31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99">
            <a:extLst>
              <a:ext uri="{FF2B5EF4-FFF2-40B4-BE49-F238E27FC236}">
                <a16:creationId xmlns:a16="http://schemas.microsoft.com/office/drawing/2014/main" id="{8C34F632-D900-907A-FFA5-3D9E4BC0E5CF}"/>
              </a:ext>
            </a:extLst>
          </p:cNvPr>
          <p:cNvSpPr txBox="1"/>
          <p:nvPr/>
        </p:nvSpPr>
        <p:spPr>
          <a:xfrm>
            <a:off x="1377485" y="346013"/>
            <a:ext cx="9586250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altLang="ja-JP" sz="4000">
                <a:solidFill>
                  <a:schemeClr val="tx2">
                    <a:lumMod val="75000"/>
                  </a:schemeClr>
                </a:solidFill>
              </a:rPr>
              <a:t>I</a:t>
            </a:r>
            <a:r>
              <a:rPr lang="vi-VN" altLang="ja-JP" sz="4000">
                <a:solidFill>
                  <a:schemeClr val="tx2">
                    <a:lumMod val="75000"/>
                  </a:schemeClr>
                </a:solidFill>
                <a:ea typeface="Meiryo" panose="020B0604030504040204" pitchFamily="34" charset="-128"/>
              </a:rPr>
              <a:t>. Aura Orientalis Introduction</a:t>
            </a:r>
            <a:endParaRPr lang="en-US" sz="4000" b="1" u="none" strike="noStrike">
              <a:solidFill>
                <a:schemeClr val="tx2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540FCE3-D81C-28E9-F3D1-3111EE845B3A}"/>
              </a:ext>
            </a:extLst>
          </p:cNvPr>
          <p:cNvSpPr txBox="1"/>
          <p:nvPr/>
        </p:nvSpPr>
        <p:spPr>
          <a:xfrm>
            <a:off x="283055" y="1536466"/>
            <a:ext cx="1741141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dirty="0"/>
              <a:t>Our vision is for everyone to live happily through a comfortable environment and a calm mind and body</a:t>
            </a:r>
            <a:r>
              <a:rPr lang="en-US" sz="2800" dirty="0"/>
              <a:t>.</a:t>
            </a:r>
          </a:p>
        </p:txBody>
      </p:sp>
      <p:grpSp>
        <p:nvGrpSpPr>
          <p:cNvPr id="9" name="Group 7">
            <a:extLst>
              <a:ext uri="{FF2B5EF4-FFF2-40B4-BE49-F238E27FC236}">
                <a16:creationId xmlns:a16="http://schemas.microsoft.com/office/drawing/2014/main" id="{3927608A-C14F-2E13-89CA-BEB5F7C5ED35}"/>
              </a:ext>
            </a:extLst>
          </p:cNvPr>
          <p:cNvGrpSpPr/>
          <p:nvPr/>
        </p:nvGrpSpPr>
        <p:grpSpPr>
          <a:xfrm>
            <a:off x="762412" y="3512408"/>
            <a:ext cx="7314788" cy="1859692"/>
            <a:chOff x="0" y="-47625"/>
            <a:chExt cx="1120209" cy="650723"/>
          </a:xfrm>
        </p:grpSpPr>
        <p:sp>
          <p:nvSpPr>
            <p:cNvPr id="13" name="Freeform 8">
              <a:extLst>
                <a:ext uri="{FF2B5EF4-FFF2-40B4-BE49-F238E27FC236}">
                  <a16:creationId xmlns:a16="http://schemas.microsoft.com/office/drawing/2014/main" id="{9A29E5A6-5BB8-0A70-8B82-F3247158669A}"/>
                </a:ext>
              </a:extLst>
            </p:cNvPr>
            <p:cNvSpPr/>
            <p:nvPr/>
          </p:nvSpPr>
          <p:spPr>
            <a:xfrm>
              <a:off x="11796" y="-42258"/>
              <a:ext cx="1108413" cy="603098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4" name="TextBox 9">
              <a:extLst>
                <a:ext uri="{FF2B5EF4-FFF2-40B4-BE49-F238E27FC236}">
                  <a16:creationId xmlns:a16="http://schemas.microsoft.com/office/drawing/2014/main" id="{1E5B6532-0BE5-8503-968B-0B94CB3DCAB2}"/>
                </a:ext>
              </a:extLst>
            </p:cNvPr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6" name="Group 7">
            <a:extLst>
              <a:ext uri="{FF2B5EF4-FFF2-40B4-BE49-F238E27FC236}">
                <a16:creationId xmlns:a16="http://schemas.microsoft.com/office/drawing/2014/main" id="{D96D8C5A-3757-3A5A-5952-7DD8F480B764}"/>
              </a:ext>
            </a:extLst>
          </p:cNvPr>
          <p:cNvGrpSpPr/>
          <p:nvPr/>
        </p:nvGrpSpPr>
        <p:grpSpPr>
          <a:xfrm>
            <a:off x="454822" y="6754475"/>
            <a:ext cx="7622377" cy="2596210"/>
            <a:chOff x="0" y="-92251"/>
            <a:chExt cx="1155089" cy="695349"/>
          </a:xfrm>
        </p:grpSpPr>
        <p:sp>
          <p:nvSpPr>
            <p:cNvPr id="17" name="Freeform 8">
              <a:extLst>
                <a:ext uri="{FF2B5EF4-FFF2-40B4-BE49-F238E27FC236}">
                  <a16:creationId xmlns:a16="http://schemas.microsoft.com/office/drawing/2014/main" id="{43EC02DA-1C4C-4BF7-1851-192AC6B07B6F}"/>
                </a:ext>
              </a:extLst>
            </p:cNvPr>
            <p:cNvSpPr/>
            <p:nvPr/>
          </p:nvSpPr>
          <p:spPr>
            <a:xfrm>
              <a:off x="58284" y="-92251"/>
              <a:ext cx="1096805" cy="472032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8" name="TextBox 9">
              <a:extLst>
                <a:ext uri="{FF2B5EF4-FFF2-40B4-BE49-F238E27FC236}">
                  <a16:creationId xmlns:a16="http://schemas.microsoft.com/office/drawing/2014/main" id="{32077D26-FDAB-3035-AED4-CC6959901552}"/>
                </a:ext>
              </a:extLst>
            </p:cNvPr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19" name="Group 7">
            <a:extLst>
              <a:ext uri="{FF2B5EF4-FFF2-40B4-BE49-F238E27FC236}">
                <a16:creationId xmlns:a16="http://schemas.microsoft.com/office/drawing/2014/main" id="{980DA16D-105A-8150-C5CD-7525C6023BE8}"/>
              </a:ext>
            </a:extLst>
          </p:cNvPr>
          <p:cNvGrpSpPr/>
          <p:nvPr/>
        </p:nvGrpSpPr>
        <p:grpSpPr>
          <a:xfrm>
            <a:off x="9732828" y="3343735"/>
            <a:ext cx="7720591" cy="1929548"/>
            <a:chOff x="-7251" y="-47625"/>
            <a:chExt cx="1115664" cy="650723"/>
          </a:xfrm>
        </p:grpSpPr>
        <p:sp>
          <p:nvSpPr>
            <p:cNvPr id="21" name="Freeform 8">
              <a:extLst>
                <a:ext uri="{FF2B5EF4-FFF2-40B4-BE49-F238E27FC236}">
                  <a16:creationId xmlns:a16="http://schemas.microsoft.com/office/drawing/2014/main" id="{A25FE7FF-0D78-0511-64F8-61C9C59CBCFF}"/>
                </a:ext>
              </a:extLst>
            </p:cNvPr>
            <p:cNvSpPr/>
            <p:nvPr/>
          </p:nvSpPr>
          <p:spPr>
            <a:xfrm>
              <a:off x="-7251" y="0"/>
              <a:ext cx="1108413" cy="603098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2" name="TextBox 9">
              <a:extLst>
                <a:ext uri="{FF2B5EF4-FFF2-40B4-BE49-F238E27FC236}">
                  <a16:creationId xmlns:a16="http://schemas.microsoft.com/office/drawing/2014/main" id="{8CEA49C3-2684-DA30-2276-00CB1C7F8384}"/>
                </a:ext>
              </a:extLst>
            </p:cNvPr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grpSp>
        <p:nvGrpSpPr>
          <p:cNvPr id="23" name="Group 7">
            <a:extLst>
              <a:ext uri="{FF2B5EF4-FFF2-40B4-BE49-F238E27FC236}">
                <a16:creationId xmlns:a16="http://schemas.microsoft.com/office/drawing/2014/main" id="{A87AE8EE-5E99-B6CB-CAFA-96E71237457C}"/>
              </a:ext>
            </a:extLst>
          </p:cNvPr>
          <p:cNvGrpSpPr/>
          <p:nvPr/>
        </p:nvGrpSpPr>
        <p:grpSpPr>
          <a:xfrm>
            <a:off x="9732828" y="5245529"/>
            <a:ext cx="8265196" cy="4726954"/>
            <a:chOff x="-14012" y="-47625"/>
            <a:chExt cx="1122425" cy="650723"/>
          </a:xfrm>
        </p:grpSpPr>
        <p:sp>
          <p:nvSpPr>
            <p:cNvPr id="24" name="Freeform 8">
              <a:extLst>
                <a:ext uri="{FF2B5EF4-FFF2-40B4-BE49-F238E27FC236}">
                  <a16:creationId xmlns:a16="http://schemas.microsoft.com/office/drawing/2014/main" id="{2C1075B3-2C2A-D795-770F-92AA9E4F2A49}"/>
                </a:ext>
              </a:extLst>
            </p:cNvPr>
            <p:cNvSpPr/>
            <p:nvPr/>
          </p:nvSpPr>
          <p:spPr>
            <a:xfrm>
              <a:off x="-14012" y="159301"/>
              <a:ext cx="1108413" cy="242618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5" name="TextBox 9">
              <a:extLst>
                <a:ext uri="{FF2B5EF4-FFF2-40B4-BE49-F238E27FC236}">
                  <a16:creationId xmlns:a16="http://schemas.microsoft.com/office/drawing/2014/main" id="{7A8167F7-F0CF-A15E-C912-126262752954}"/>
                </a:ext>
              </a:extLst>
            </p:cNvPr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6" name="TextBox 23">
            <a:extLst>
              <a:ext uri="{FF2B5EF4-FFF2-40B4-BE49-F238E27FC236}">
                <a16:creationId xmlns:a16="http://schemas.microsoft.com/office/drawing/2014/main" id="{425ED733-DA5A-2AB7-B695-C93E9AD0B940}"/>
              </a:ext>
            </a:extLst>
          </p:cNvPr>
          <p:cNvSpPr txBox="1"/>
          <p:nvPr/>
        </p:nvSpPr>
        <p:spPr>
          <a:xfrm>
            <a:off x="1514142" y="4091980"/>
            <a:ext cx="549585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200"/>
              </a:lnSpc>
              <a:spcBef>
                <a:spcPct val="0"/>
              </a:spcBef>
            </a:pPr>
            <a:r>
              <a:rPr lang="vi-VN" sz="3200" b="1" u="none" strike="noStrike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① </a:t>
            </a:r>
            <a:r>
              <a:rPr lang="vi-VN" sz="3200" b="1" u="none" strike="noStrike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PRODUCTS</a:t>
            </a:r>
            <a:endParaRPr lang="en-US" sz="3000" b="1" u="none" strike="noStrike" dirty="0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27" name="TextBox 23">
            <a:extLst>
              <a:ext uri="{FF2B5EF4-FFF2-40B4-BE49-F238E27FC236}">
                <a16:creationId xmlns:a16="http://schemas.microsoft.com/office/drawing/2014/main" id="{DBD9F9B1-F7D9-115F-836D-C14E600B3558}"/>
              </a:ext>
            </a:extLst>
          </p:cNvPr>
          <p:cNvSpPr txBox="1"/>
          <p:nvPr/>
        </p:nvSpPr>
        <p:spPr>
          <a:xfrm>
            <a:off x="1597528" y="7345503"/>
            <a:ext cx="5495850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200"/>
              </a:lnSpc>
              <a:spcBef>
                <a:spcPct val="0"/>
              </a:spcBef>
            </a:pP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② </a:t>
            </a: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TRADE/B2B</a:t>
            </a:r>
            <a:endParaRPr lang="en-US" sz="3000" b="1" u="none" strike="noStrike" dirty="0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28" name="TextBox 23">
            <a:extLst>
              <a:ext uri="{FF2B5EF4-FFF2-40B4-BE49-F238E27FC236}">
                <a16:creationId xmlns:a16="http://schemas.microsoft.com/office/drawing/2014/main" id="{3A9FF989-6E5F-6E21-49BF-4F58C3C1D26B}"/>
              </a:ext>
            </a:extLst>
          </p:cNvPr>
          <p:cNvSpPr txBox="1"/>
          <p:nvPr/>
        </p:nvSpPr>
        <p:spPr>
          <a:xfrm>
            <a:off x="9544424" y="4109813"/>
            <a:ext cx="8147575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200"/>
              </a:lnSpc>
              <a:spcBef>
                <a:spcPct val="0"/>
              </a:spcBef>
            </a:pP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③ </a:t>
            </a: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WEB &amp; </a:t>
            </a:r>
            <a:r>
              <a:rPr lang="vi-VN" sz="3200" b="1" u="none" strike="noStrike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MOBILE </a:t>
            </a: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PLATFORMS</a:t>
            </a:r>
            <a:endParaRPr lang="vi-VN" sz="3200" b="1" u="none" strike="noStrike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29" name="TextBox 23">
            <a:extLst>
              <a:ext uri="{FF2B5EF4-FFF2-40B4-BE49-F238E27FC236}">
                <a16:creationId xmlns:a16="http://schemas.microsoft.com/office/drawing/2014/main" id="{2D193D2D-2ECB-1D3A-71FB-39366C9D0E9D}"/>
              </a:ext>
            </a:extLst>
          </p:cNvPr>
          <p:cNvSpPr txBox="1"/>
          <p:nvPr/>
        </p:nvSpPr>
        <p:spPr>
          <a:xfrm>
            <a:off x="9244972" y="7292678"/>
            <a:ext cx="8925062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200"/>
              </a:lnSpc>
              <a:spcBef>
                <a:spcPct val="0"/>
              </a:spcBef>
            </a:pPr>
            <a:r>
              <a:rPr lang="vi-VN" sz="3200" b="1" u="none" strike="noStrike" dirty="0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④ </a:t>
            </a:r>
            <a:r>
              <a:rPr lang="vi-VN" sz="3200" b="1" u="none" strike="noStrike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S</a:t>
            </a:r>
            <a:r>
              <a:rPr lang="en-US" sz="3200" b="1" u="none" strike="noStrike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TRA</a:t>
            </a:r>
            <a:r>
              <a:rPr lang="vi-VN" sz="3200" b="1" u="none" strike="noStrike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TEGIC &amp; SUCCESS SUPP</a:t>
            </a:r>
            <a:r>
              <a:rPr lang="vi-VN" sz="3200" b="1" dirty="0">
                <a:solidFill>
                  <a:schemeClr val="accent1">
                    <a:lumMod val="75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ORT</a:t>
            </a:r>
            <a:endParaRPr lang="en-US" sz="3000" b="1" u="none" strike="noStrike" dirty="0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1164174017"/>
      </p:ext>
    </p:extLst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B14352C-093A-0A5A-E2CF-01E98EEF9C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6CFF135E-0E74-D06C-7917-C86E3163D752}"/>
              </a:ext>
            </a:extLst>
          </p:cNvPr>
          <p:cNvSpPr/>
          <p:nvPr/>
        </p:nvSpPr>
        <p:spPr>
          <a:xfrm>
            <a:off x="5443" y="-40771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0F316C8D-756D-6CB6-FDBD-65B7D3317062}"/>
              </a:ext>
            </a:extLst>
          </p:cNvPr>
          <p:cNvGrpSpPr/>
          <p:nvPr/>
        </p:nvGrpSpPr>
        <p:grpSpPr>
          <a:xfrm>
            <a:off x="304826" y="1254763"/>
            <a:ext cx="17645974" cy="47625"/>
            <a:chOff x="0" y="0"/>
            <a:chExt cx="4647499" cy="125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3A229BEC-81D0-73F9-6C75-ADD2C4BA7BFD}"/>
                </a:ext>
              </a:extLst>
            </p:cNvPr>
            <p:cNvSpPr/>
            <p:nvPr/>
          </p:nvSpPr>
          <p:spPr>
            <a:xfrm>
              <a:off x="0" y="0"/>
              <a:ext cx="4647499" cy="12543"/>
            </a:xfrm>
            <a:custGeom>
              <a:avLst/>
              <a:gdLst/>
              <a:ahLst/>
              <a:cxnLst/>
              <a:rect l="l" t="t" r="r" b="b"/>
              <a:pathLst>
                <a:path w="4647499" h="12543">
                  <a:moveTo>
                    <a:pt x="6142" y="0"/>
                  </a:moveTo>
                  <a:lnTo>
                    <a:pt x="4641357" y="0"/>
                  </a:lnTo>
                  <a:cubicBezTo>
                    <a:pt x="4644749" y="0"/>
                    <a:pt x="4647499" y="2750"/>
                    <a:pt x="4647499" y="6142"/>
                  </a:cubicBezTo>
                  <a:lnTo>
                    <a:pt x="4647499" y="6401"/>
                  </a:lnTo>
                  <a:cubicBezTo>
                    <a:pt x="4647499" y="9793"/>
                    <a:pt x="4644749" y="12543"/>
                    <a:pt x="4641357" y="12543"/>
                  </a:cubicBezTo>
                  <a:lnTo>
                    <a:pt x="6142" y="12543"/>
                  </a:lnTo>
                  <a:cubicBezTo>
                    <a:pt x="2750" y="12543"/>
                    <a:pt x="0" y="9793"/>
                    <a:pt x="0" y="6401"/>
                  </a:cubicBezTo>
                  <a:lnTo>
                    <a:pt x="0" y="6142"/>
                  </a:lnTo>
                  <a:cubicBezTo>
                    <a:pt x="0" y="2750"/>
                    <a:pt x="2750" y="0"/>
                    <a:pt x="61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6599D">
                    <a:alpha val="100000"/>
                  </a:srgbClr>
                </a:gs>
                <a:gs pos="100000">
                  <a:srgbClr val="16599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B2114388-56F1-D172-07F2-08F424332E2E}"/>
                </a:ext>
              </a:extLst>
            </p:cNvPr>
            <p:cNvSpPr txBox="1"/>
            <p:nvPr/>
          </p:nvSpPr>
          <p:spPr>
            <a:xfrm>
              <a:off x="0" y="38100"/>
              <a:ext cx="4647499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E2E46D81-99D9-BA43-11E7-AA1B05E16D8C}"/>
              </a:ext>
            </a:extLst>
          </p:cNvPr>
          <p:cNvSpPr/>
          <p:nvPr/>
        </p:nvSpPr>
        <p:spPr>
          <a:xfrm>
            <a:off x="304826" y="346013"/>
            <a:ext cx="779556" cy="773709"/>
          </a:xfrm>
          <a:custGeom>
            <a:avLst/>
            <a:gdLst/>
            <a:ahLst/>
            <a:cxnLst/>
            <a:rect l="l" t="t" r="r" b="b"/>
            <a:pathLst>
              <a:path w="779556" h="773709">
                <a:moveTo>
                  <a:pt x="0" y="0"/>
                </a:moveTo>
                <a:lnTo>
                  <a:pt x="779556" y="0"/>
                </a:lnTo>
                <a:lnTo>
                  <a:pt x="779556" y="773710"/>
                </a:lnTo>
                <a:lnTo>
                  <a:pt x="0" y="77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383462B-F20E-8800-2A28-3C0DEFB524DB}"/>
              </a:ext>
            </a:extLst>
          </p:cNvPr>
          <p:cNvSpPr/>
          <p:nvPr/>
        </p:nvSpPr>
        <p:spPr>
          <a:xfrm>
            <a:off x="16458539" y="147849"/>
            <a:ext cx="1492260" cy="971874"/>
          </a:xfrm>
          <a:custGeom>
            <a:avLst/>
            <a:gdLst/>
            <a:ahLst/>
            <a:cxnLst/>
            <a:rect l="l" t="t" r="r" b="b"/>
            <a:pathLst>
              <a:path w="1492260" h="971874">
                <a:moveTo>
                  <a:pt x="0" y="0"/>
                </a:moveTo>
                <a:lnTo>
                  <a:pt x="1492261" y="0"/>
                </a:lnTo>
                <a:lnTo>
                  <a:pt x="1492261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362" b="-31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99">
            <a:extLst>
              <a:ext uri="{FF2B5EF4-FFF2-40B4-BE49-F238E27FC236}">
                <a16:creationId xmlns:a16="http://schemas.microsoft.com/office/drawing/2014/main" id="{09B670FE-9E6F-7443-29DB-BC1AEC844A23}"/>
              </a:ext>
            </a:extLst>
          </p:cNvPr>
          <p:cNvSpPr txBox="1"/>
          <p:nvPr/>
        </p:nvSpPr>
        <p:spPr>
          <a:xfrm>
            <a:off x="1389208" y="19000"/>
            <a:ext cx="9586250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altLang="ja-JP" sz="4000">
                <a:solidFill>
                  <a:schemeClr val="tx2">
                    <a:lumMod val="75000"/>
                  </a:schemeClr>
                </a:solidFill>
              </a:rPr>
              <a:t>II</a:t>
            </a:r>
            <a:r>
              <a:rPr lang="vi-VN" altLang="ja-JP" sz="4000">
                <a:solidFill>
                  <a:schemeClr val="tx2">
                    <a:lumMod val="75000"/>
                  </a:schemeClr>
                </a:solidFill>
                <a:ea typeface="Meiryo" panose="020B0604030504040204" pitchFamily="34" charset="-128"/>
              </a:rPr>
              <a:t>. System Introduction</a:t>
            </a:r>
            <a:endParaRPr lang="en-US" sz="4000" b="1" u="none" strike="noStrike">
              <a:solidFill>
                <a:schemeClr val="tx2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0D5AB8B1-FA3D-1184-1183-399CF1990977}"/>
              </a:ext>
            </a:extLst>
          </p:cNvPr>
          <p:cNvGrpSpPr/>
          <p:nvPr/>
        </p:nvGrpSpPr>
        <p:grpSpPr>
          <a:xfrm>
            <a:off x="5310556" y="1629609"/>
            <a:ext cx="12316354" cy="7820176"/>
            <a:chOff x="0" y="-47625"/>
            <a:chExt cx="1108413" cy="650723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EDAE6499-DCB7-B48D-4663-B66CA43495C3}"/>
                </a:ext>
              </a:extLst>
            </p:cNvPr>
            <p:cNvSpPr/>
            <p:nvPr/>
          </p:nvSpPr>
          <p:spPr>
            <a:xfrm>
              <a:off x="372422" y="-21539"/>
              <a:ext cx="735991" cy="618707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A6F36F3D-0169-1AFC-9CED-2E99ACC9A63C}"/>
                </a:ext>
              </a:extLst>
            </p:cNvPr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99">
            <a:extLst>
              <a:ext uri="{FF2B5EF4-FFF2-40B4-BE49-F238E27FC236}">
                <a16:creationId xmlns:a16="http://schemas.microsoft.com/office/drawing/2014/main" id="{6CBAFF18-AE24-CC37-EAAE-FA79D134EEF3}"/>
              </a:ext>
            </a:extLst>
          </p:cNvPr>
          <p:cNvSpPr txBox="1"/>
          <p:nvPr/>
        </p:nvSpPr>
        <p:spPr>
          <a:xfrm>
            <a:off x="517431" y="1796488"/>
            <a:ext cx="7864569" cy="62203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en-US" sz="3600" dirty="0"/>
              <a:t>Solution Capabilities Beyond Outsourcing</a:t>
            </a:r>
            <a:endParaRPr lang="en-US" sz="3500" b="1" u="none" strike="noStrike" dirty="0">
              <a:solidFill>
                <a:schemeClr val="tx2">
                  <a:lumMod val="75000"/>
                </a:schemeClr>
              </a:solidFill>
              <a:latin typeface="+mj-lt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95A60F6-9735-7FBF-DE70-87D783C38611}"/>
              </a:ext>
            </a:extLst>
          </p:cNvPr>
          <p:cNvSpPr txBox="1"/>
          <p:nvPr/>
        </p:nvSpPr>
        <p:spPr>
          <a:xfrm>
            <a:off x="9838202" y="2292655"/>
            <a:ext cx="7611598" cy="69557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Solution Proposal</a:t>
            </a:r>
            <a:r>
              <a:rPr lang="en-US" sz="3200" dirty="0"/>
              <a:t>: Provide optimal solutions instead of only coding on request.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Product Development</a:t>
            </a:r>
            <a:r>
              <a:rPr lang="en-US" sz="3200" dirty="0"/>
              <a:t>: Transform requirements into customer fit products, not just deliverables.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Continuous Improvement</a:t>
            </a:r>
            <a:r>
              <a:rPr lang="en-US" sz="3200" dirty="0"/>
              <a:t>: Enhance products based on real customer needs and experiences.</a:t>
            </a:r>
          </a:p>
          <a:p>
            <a:endParaRPr lang="en-US" sz="3200" dirty="0"/>
          </a:p>
          <a:p>
            <a:endParaRPr lang="en-US" sz="3000" dirty="0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914BD1F-08B6-3703-0B9F-A8675E1FDE04}"/>
              </a:ext>
            </a:extLst>
          </p:cNvPr>
          <p:cNvSpPr txBox="1"/>
          <p:nvPr/>
        </p:nvSpPr>
        <p:spPr>
          <a:xfrm>
            <a:off x="304826" y="5823542"/>
            <a:ext cx="5672183" cy="33300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10" name="Freeform 17">
            <a:extLst>
              <a:ext uri="{FF2B5EF4-FFF2-40B4-BE49-F238E27FC236}">
                <a16:creationId xmlns:a16="http://schemas.microsoft.com/office/drawing/2014/main" id="{53C8BD26-2B0E-2312-EBC9-974E2F02F7C6}"/>
              </a:ext>
            </a:extLst>
          </p:cNvPr>
          <p:cNvSpPr/>
          <p:nvPr/>
        </p:nvSpPr>
        <p:spPr>
          <a:xfrm>
            <a:off x="2593371" y="3067122"/>
            <a:ext cx="3978587" cy="3516077"/>
          </a:xfrm>
          <a:custGeom>
            <a:avLst/>
            <a:gdLst/>
            <a:ahLst/>
            <a:cxnLst/>
            <a:rect l="l" t="t" r="r" b="b"/>
            <a:pathLst>
              <a:path w="3978587" h="3516077">
                <a:moveTo>
                  <a:pt x="0" y="0"/>
                </a:moveTo>
                <a:lnTo>
                  <a:pt x="3978588" y="0"/>
                </a:lnTo>
                <a:lnTo>
                  <a:pt x="3978588" y="3516077"/>
                </a:lnTo>
                <a:lnTo>
                  <a:pt x="0" y="3516077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1" name="TextBox 23">
            <a:extLst>
              <a:ext uri="{FF2B5EF4-FFF2-40B4-BE49-F238E27FC236}">
                <a16:creationId xmlns:a16="http://schemas.microsoft.com/office/drawing/2014/main" id="{EA2E08B7-AB51-1068-A56C-A32B98E7A761}"/>
              </a:ext>
            </a:extLst>
          </p:cNvPr>
          <p:cNvSpPr txBox="1"/>
          <p:nvPr/>
        </p:nvSpPr>
        <p:spPr>
          <a:xfrm>
            <a:off x="1945790" y="6952880"/>
            <a:ext cx="5495850" cy="557845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200"/>
              </a:lnSpc>
              <a:spcBef>
                <a:spcPct val="0"/>
              </a:spcBef>
            </a:pPr>
            <a:r>
              <a:rPr lang="en-US" sz="4000" dirty="0">
                <a:solidFill>
                  <a:schemeClr val="accent1">
                    <a:lumMod val="75000"/>
                  </a:schemeClr>
                </a:solidFill>
              </a:rPr>
              <a:t>Solution Services</a:t>
            </a:r>
            <a:endParaRPr lang="en-US" sz="4000" u="none" strike="noStrike" dirty="0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14" name="TextBox 99">
            <a:extLst>
              <a:ext uri="{FF2B5EF4-FFF2-40B4-BE49-F238E27FC236}">
                <a16:creationId xmlns:a16="http://schemas.microsoft.com/office/drawing/2014/main" id="{4976D624-FDF7-A53F-32F9-F6EECF8AF0DE}"/>
              </a:ext>
            </a:extLst>
          </p:cNvPr>
          <p:cNvSpPr txBox="1"/>
          <p:nvPr/>
        </p:nvSpPr>
        <p:spPr>
          <a:xfrm>
            <a:off x="1861857" y="613009"/>
            <a:ext cx="9586250" cy="62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en-US" sz="30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1</a:t>
            </a:r>
            <a:r>
              <a:rPr lang="vi-VN" sz="30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. </a:t>
            </a:r>
            <a:r>
              <a:rPr lang="vi-VN" sz="3200" b="1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Key Solution Advantages</a:t>
            </a:r>
            <a:endParaRPr lang="en-US" sz="3000" b="1" u="none" strike="noStrike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3992912723"/>
      </p:ext>
    </p:extLst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EDE8E0-4A98-8177-BFB8-C9616080B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B89DA679-3239-4054-E91A-7F6F361E8780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5DB377F9-D298-899B-EEC1-39A57BCF16EA}"/>
              </a:ext>
            </a:extLst>
          </p:cNvPr>
          <p:cNvGrpSpPr/>
          <p:nvPr/>
        </p:nvGrpSpPr>
        <p:grpSpPr>
          <a:xfrm>
            <a:off x="0" y="1234277"/>
            <a:ext cx="17645974" cy="47625"/>
            <a:chOff x="0" y="0"/>
            <a:chExt cx="4647499" cy="125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AF6EB0E7-30FF-8500-97D3-4A547B670726}"/>
                </a:ext>
              </a:extLst>
            </p:cNvPr>
            <p:cNvSpPr/>
            <p:nvPr/>
          </p:nvSpPr>
          <p:spPr>
            <a:xfrm>
              <a:off x="0" y="0"/>
              <a:ext cx="4647499" cy="12543"/>
            </a:xfrm>
            <a:custGeom>
              <a:avLst/>
              <a:gdLst/>
              <a:ahLst/>
              <a:cxnLst/>
              <a:rect l="l" t="t" r="r" b="b"/>
              <a:pathLst>
                <a:path w="4647499" h="12543">
                  <a:moveTo>
                    <a:pt x="6142" y="0"/>
                  </a:moveTo>
                  <a:lnTo>
                    <a:pt x="4641357" y="0"/>
                  </a:lnTo>
                  <a:cubicBezTo>
                    <a:pt x="4644749" y="0"/>
                    <a:pt x="4647499" y="2750"/>
                    <a:pt x="4647499" y="6142"/>
                  </a:cubicBezTo>
                  <a:lnTo>
                    <a:pt x="4647499" y="6401"/>
                  </a:lnTo>
                  <a:cubicBezTo>
                    <a:pt x="4647499" y="9793"/>
                    <a:pt x="4644749" y="12543"/>
                    <a:pt x="4641357" y="12543"/>
                  </a:cubicBezTo>
                  <a:lnTo>
                    <a:pt x="6142" y="12543"/>
                  </a:lnTo>
                  <a:cubicBezTo>
                    <a:pt x="2750" y="12543"/>
                    <a:pt x="0" y="9793"/>
                    <a:pt x="0" y="6401"/>
                  </a:cubicBezTo>
                  <a:lnTo>
                    <a:pt x="0" y="6142"/>
                  </a:lnTo>
                  <a:cubicBezTo>
                    <a:pt x="0" y="2750"/>
                    <a:pt x="2750" y="0"/>
                    <a:pt x="61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6599D">
                    <a:alpha val="100000"/>
                  </a:srgbClr>
                </a:gs>
                <a:gs pos="100000">
                  <a:srgbClr val="16599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D42F059F-E00B-A795-121E-2850637DEA8A}"/>
                </a:ext>
              </a:extLst>
            </p:cNvPr>
            <p:cNvSpPr txBox="1"/>
            <p:nvPr/>
          </p:nvSpPr>
          <p:spPr>
            <a:xfrm>
              <a:off x="0" y="38100"/>
              <a:ext cx="4647499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19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801A4AC-23AC-6FB3-43DB-769605299D0B}"/>
              </a:ext>
            </a:extLst>
          </p:cNvPr>
          <p:cNvSpPr/>
          <p:nvPr/>
        </p:nvSpPr>
        <p:spPr>
          <a:xfrm>
            <a:off x="304826" y="346013"/>
            <a:ext cx="779556" cy="773709"/>
          </a:xfrm>
          <a:custGeom>
            <a:avLst/>
            <a:gdLst/>
            <a:ahLst/>
            <a:cxnLst/>
            <a:rect l="l" t="t" r="r" b="b"/>
            <a:pathLst>
              <a:path w="779556" h="773709">
                <a:moveTo>
                  <a:pt x="0" y="0"/>
                </a:moveTo>
                <a:lnTo>
                  <a:pt x="779556" y="0"/>
                </a:lnTo>
                <a:lnTo>
                  <a:pt x="779556" y="773710"/>
                </a:lnTo>
                <a:lnTo>
                  <a:pt x="0" y="77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A4EC2606-0A92-934F-62AE-4677D5121DEE}"/>
              </a:ext>
            </a:extLst>
          </p:cNvPr>
          <p:cNvSpPr/>
          <p:nvPr/>
        </p:nvSpPr>
        <p:spPr>
          <a:xfrm>
            <a:off x="16458539" y="147849"/>
            <a:ext cx="1492260" cy="971874"/>
          </a:xfrm>
          <a:custGeom>
            <a:avLst/>
            <a:gdLst/>
            <a:ahLst/>
            <a:cxnLst/>
            <a:rect l="l" t="t" r="r" b="b"/>
            <a:pathLst>
              <a:path w="1492260" h="971874">
                <a:moveTo>
                  <a:pt x="0" y="0"/>
                </a:moveTo>
                <a:lnTo>
                  <a:pt x="1492261" y="0"/>
                </a:lnTo>
                <a:lnTo>
                  <a:pt x="1492261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362" b="-31222"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7" name="TextBox 99">
            <a:extLst>
              <a:ext uri="{FF2B5EF4-FFF2-40B4-BE49-F238E27FC236}">
                <a16:creationId xmlns:a16="http://schemas.microsoft.com/office/drawing/2014/main" id="{6C60B17B-7143-1864-C842-202B08BD2775}"/>
              </a:ext>
            </a:extLst>
          </p:cNvPr>
          <p:cNvSpPr txBox="1"/>
          <p:nvPr/>
        </p:nvSpPr>
        <p:spPr>
          <a:xfrm>
            <a:off x="1488710" y="-20239"/>
            <a:ext cx="9586250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ts val="52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vi-VN" altLang="ja-JP" sz="40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ＭＳ Ｐゴシック" panose="020B0600070205080204" pitchFamily="50" charset="-128"/>
                <a:cs typeface="+mn-cs"/>
              </a:rPr>
              <a:t>II</a:t>
            </a:r>
            <a:r>
              <a:rPr kumimoji="0" lang="vi-VN" altLang="ja-JP" sz="4000" b="0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Arial" panose="020B0604020202020204" pitchFamily="34" charset="0"/>
                <a:ea typeface="Meiryo" panose="020B0604030504040204" pitchFamily="34" charset="-128"/>
                <a:cs typeface="+mn-cs"/>
              </a:rPr>
              <a:t>. System Introduction</a:t>
            </a:r>
            <a:endParaRPr kumimoji="0" lang="en-US" sz="4000" b="1" i="0" u="none" strike="noStrike" kern="1200" cap="none" spc="0" normalizeH="0" baseline="0" noProof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4CD7C25E-342F-76C7-1C80-0C9317CB678D}"/>
              </a:ext>
            </a:extLst>
          </p:cNvPr>
          <p:cNvGrpSpPr/>
          <p:nvPr/>
        </p:nvGrpSpPr>
        <p:grpSpPr>
          <a:xfrm>
            <a:off x="5310556" y="1629609"/>
            <a:ext cx="12316354" cy="7820176"/>
            <a:chOff x="0" y="-47625"/>
            <a:chExt cx="1108413" cy="650723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CD2BC468-B30C-C966-2A52-82CD9EC8C60E}"/>
                </a:ext>
              </a:extLst>
            </p:cNvPr>
            <p:cNvSpPr/>
            <p:nvPr/>
          </p:nvSpPr>
          <p:spPr>
            <a:xfrm>
              <a:off x="372422" y="-21539"/>
              <a:ext cx="735991" cy="618707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6C30C708-66B4-DDA5-8E96-F86D1FC089E4}"/>
                </a:ext>
              </a:extLst>
            </p:cNvPr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marL="0" marR="0" lvl="0" indent="0" algn="ctr" defTabSz="914400" rtl="0" eaLnBrk="1" fontAlgn="auto" latinLnBrk="0" hangingPunct="1">
                <a:lnSpc>
                  <a:spcPts val="2659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endParaRPr>
            </a:p>
          </p:txBody>
        </p:sp>
      </p:grpSp>
      <p:sp>
        <p:nvSpPr>
          <p:cNvPr id="18" name="TextBox 99">
            <a:extLst>
              <a:ext uri="{FF2B5EF4-FFF2-40B4-BE49-F238E27FC236}">
                <a16:creationId xmlns:a16="http://schemas.microsoft.com/office/drawing/2014/main" id="{9E3869E3-BC1E-C221-8F1E-23927552C6E9}"/>
              </a:ext>
            </a:extLst>
          </p:cNvPr>
          <p:cNvSpPr txBox="1"/>
          <p:nvPr/>
        </p:nvSpPr>
        <p:spPr>
          <a:xfrm>
            <a:off x="1389207" y="615124"/>
            <a:ext cx="14408241" cy="128887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  <a:defRPr/>
            </a:pPr>
            <a:r>
              <a:rPr kumimoji="0" lang="en-US" sz="3600" b="1" i="0" u="none" strike="noStrike" kern="1200" cap="none" spc="0" normalizeH="0" baseline="0" noProof="0" dirty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 (Body)"/>
                <a:ea typeface="Meiryo" panose="020B0604030504040204" pitchFamily="34" charset="-128"/>
                <a:cs typeface="Helvetica World Bold"/>
                <a:sym typeface="Helvetica World Bold"/>
              </a:rPr>
              <a:t>2</a:t>
            </a:r>
            <a:r>
              <a:rPr kumimoji="0" lang="vi-VN" sz="3000" b="1" i="0" u="none" strike="noStrike" kern="1200" cap="none" spc="0" normalizeH="0" baseline="0" noProof="0">
                <a:ln>
                  <a:noFill/>
                </a:ln>
                <a:solidFill>
                  <a:srgbClr val="1F497D">
                    <a:lumMod val="75000"/>
                  </a:srgbClr>
                </a:solidFill>
                <a:effectLst/>
                <a:uLnTx/>
                <a:uFillTx/>
                <a:latin typeface="Calibri (Body)"/>
                <a:ea typeface="Meiryo" panose="020B0604030504040204" pitchFamily="34" charset="-128"/>
                <a:cs typeface="Helvetica World Bold"/>
                <a:sym typeface="Helvetica World Bold"/>
              </a:rPr>
              <a:t>. </a:t>
            </a:r>
            <a:r>
              <a:rPr lang="en-US" sz="3000" b="1">
                <a:solidFill>
                  <a:schemeClr val="tx2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Key Customer Engagement Advantages</a:t>
            </a:r>
            <a:endParaRPr lang="en-US" sz="3000" b="1">
              <a:solidFill>
                <a:schemeClr val="tx2">
                  <a:lumMod val="50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  <a:p>
            <a:pPr marL="0" marR="0" lvl="0" indent="0" algn="l" defTabSz="914400" rtl="0" eaLnBrk="1" fontAlgn="auto" latinLnBrk="0" hangingPunct="1">
              <a:lnSpc>
                <a:spcPts val="5239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600" b="1" i="0" u="none" strike="noStrike" kern="1200" cap="none" spc="0" normalizeH="0" baseline="0" noProof="0" dirty="0">
              <a:ln>
                <a:noFill/>
              </a:ln>
              <a:solidFill>
                <a:srgbClr val="1F497D">
                  <a:lumMod val="75000"/>
                </a:srgbClr>
              </a:solidFill>
              <a:effectLst/>
              <a:uLnTx/>
              <a:uFillTx/>
              <a:latin typeface="Calibri (Body)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B3AA53A-505E-910B-9E1A-30630E96E458}"/>
              </a:ext>
            </a:extLst>
          </p:cNvPr>
          <p:cNvSpPr txBox="1"/>
          <p:nvPr/>
        </p:nvSpPr>
        <p:spPr>
          <a:xfrm>
            <a:off x="9848534" y="2641457"/>
            <a:ext cx="7297618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Deep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retail experience</a:t>
            </a:r>
            <a:r>
              <a:rPr lang="vi-VN" sz="3200">
                <a:solidFill>
                  <a:prstClr val="black"/>
                </a:solidFill>
                <a:latin typeface="Calibri"/>
              </a:rPr>
              <a:t>: S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trong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understanding of customer needs.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Practical &amp; </a:t>
            </a: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effective support</a:t>
            </a:r>
            <a:r>
              <a:rPr lang="vi-VN" sz="3200">
                <a:solidFill>
                  <a:prstClr val="black"/>
                </a:solidFill>
                <a:latin typeface="Calibri"/>
              </a:rPr>
              <a:t>: 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</a:t>
            </a:r>
            <a:r>
              <a:rPr lang="vi-VN" sz="3200" dirty="0">
                <a:solidFill>
                  <a:prstClr val="black"/>
                </a:solidFill>
                <a:latin typeface="Calibri"/>
              </a:rPr>
              <a:t>M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aintain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connection and assistance with customers.</a:t>
            </a: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kumimoji="0" lang="en-US" sz="32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  <a:p>
            <a:pPr marL="457200" marR="0" lvl="0" indent="-4572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kumimoji="0" lang="en-US" sz="3200" b="1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Long-term partnership</a:t>
            </a:r>
            <a:r>
              <a:rPr lang="vi-VN" sz="3200">
                <a:solidFill>
                  <a:prstClr val="black"/>
                </a:solidFill>
                <a:latin typeface="Calibri"/>
              </a:rPr>
              <a:t>: N</a:t>
            </a:r>
            <a:r>
              <a:rPr kumimoji="0" lang="en-US" sz="32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ot </a:t>
            </a:r>
            <a:r>
              <a:rPr kumimoji="0" lang="en-US" sz="32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only providing systems but accompanying customers in growth.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30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C4D1FFDA-B7FB-8E41-5285-AFB43BAC3EA1}"/>
              </a:ext>
            </a:extLst>
          </p:cNvPr>
          <p:cNvSpPr txBox="1"/>
          <p:nvPr/>
        </p:nvSpPr>
        <p:spPr>
          <a:xfrm>
            <a:off x="304826" y="5823542"/>
            <a:ext cx="5672183" cy="33300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marL="0" marR="0" lvl="0" indent="0" algn="ctr" defTabSz="914400" rtl="0" eaLnBrk="1" fontAlgn="auto" latinLnBrk="0" hangingPunct="1">
              <a:lnSpc>
                <a:spcPts val="2659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9" name="Freeform 9">
            <a:extLst>
              <a:ext uri="{FF2B5EF4-FFF2-40B4-BE49-F238E27FC236}">
                <a16:creationId xmlns:a16="http://schemas.microsoft.com/office/drawing/2014/main" id="{64ED8906-E860-6316-F324-8112E09107DB}"/>
              </a:ext>
            </a:extLst>
          </p:cNvPr>
          <p:cNvSpPr/>
          <p:nvPr/>
        </p:nvSpPr>
        <p:spPr>
          <a:xfrm>
            <a:off x="1743857" y="3712480"/>
            <a:ext cx="4537978" cy="5175094"/>
          </a:xfrm>
          <a:custGeom>
            <a:avLst/>
            <a:gdLst/>
            <a:ahLst/>
            <a:cxnLst/>
            <a:rect l="l" t="t" r="r" b="b"/>
            <a:pathLst>
              <a:path w="3199257" h="4114800">
                <a:moveTo>
                  <a:pt x="0" y="0"/>
                </a:moveTo>
                <a:lnTo>
                  <a:pt x="3199257" y="0"/>
                </a:lnTo>
                <a:lnTo>
                  <a:pt x="3199257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12C1326-4024-DF19-C743-2FD8C9B0AD78}"/>
              </a:ext>
            </a:extLst>
          </p:cNvPr>
          <p:cNvSpPr txBox="1"/>
          <p:nvPr/>
        </p:nvSpPr>
        <p:spPr>
          <a:xfrm>
            <a:off x="457200" y="1824955"/>
            <a:ext cx="81781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6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Clear Communication, Strong Partnership</a:t>
            </a:r>
          </a:p>
        </p:txBody>
      </p:sp>
    </p:spTree>
    <p:extLst>
      <p:ext uri="{BB962C8B-B14F-4D97-AF65-F5344CB8AC3E}">
        <p14:creationId xmlns:p14="http://schemas.microsoft.com/office/powerpoint/2010/main" val="1265516777"/>
      </p:ext>
    </p:extLst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B67D03-F8DE-1293-34B7-B1288394E2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40EEE3DE-8197-5833-09E8-BD1AFABE0015}"/>
              </a:ext>
            </a:extLst>
          </p:cNvPr>
          <p:cNvSpPr/>
          <p:nvPr/>
        </p:nvSpPr>
        <p:spPr>
          <a:xfrm>
            <a:off x="0" y="464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40576062-331B-B754-11DE-2BAA820851F2}"/>
              </a:ext>
            </a:extLst>
          </p:cNvPr>
          <p:cNvGrpSpPr/>
          <p:nvPr/>
        </p:nvGrpSpPr>
        <p:grpSpPr>
          <a:xfrm>
            <a:off x="304826" y="1254763"/>
            <a:ext cx="17645974" cy="47625"/>
            <a:chOff x="0" y="0"/>
            <a:chExt cx="4647499" cy="125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738E925F-7B01-B2DA-8288-82319811D96A}"/>
                </a:ext>
              </a:extLst>
            </p:cNvPr>
            <p:cNvSpPr/>
            <p:nvPr/>
          </p:nvSpPr>
          <p:spPr>
            <a:xfrm>
              <a:off x="0" y="0"/>
              <a:ext cx="4647499" cy="12543"/>
            </a:xfrm>
            <a:custGeom>
              <a:avLst/>
              <a:gdLst/>
              <a:ahLst/>
              <a:cxnLst/>
              <a:rect l="l" t="t" r="r" b="b"/>
              <a:pathLst>
                <a:path w="4647499" h="12543">
                  <a:moveTo>
                    <a:pt x="6142" y="0"/>
                  </a:moveTo>
                  <a:lnTo>
                    <a:pt x="4641357" y="0"/>
                  </a:lnTo>
                  <a:cubicBezTo>
                    <a:pt x="4644749" y="0"/>
                    <a:pt x="4647499" y="2750"/>
                    <a:pt x="4647499" y="6142"/>
                  </a:cubicBezTo>
                  <a:lnTo>
                    <a:pt x="4647499" y="6401"/>
                  </a:lnTo>
                  <a:cubicBezTo>
                    <a:pt x="4647499" y="9793"/>
                    <a:pt x="4644749" y="12543"/>
                    <a:pt x="4641357" y="12543"/>
                  </a:cubicBezTo>
                  <a:lnTo>
                    <a:pt x="6142" y="12543"/>
                  </a:lnTo>
                  <a:cubicBezTo>
                    <a:pt x="2750" y="12543"/>
                    <a:pt x="0" y="9793"/>
                    <a:pt x="0" y="6401"/>
                  </a:cubicBezTo>
                  <a:lnTo>
                    <a:pt x="0" y="6142"/>
                  </a:lnTo>
                  <a:cubicBezTo>
                    <a:pt x="0" y="2750"/>
                    <a:pt x="2750" y="0"/>
                    <a:pt x="61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6599D">
                    <a:alpha val="100000"/>
                  </a:srgbClr>
                </a:gs>
                <a:gs pos="100000">
                  <a:srgbClr val="16599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6C9B7C29-8169-1B6C-9109-6C0BA0C8C8BE}"/>
                </a:ext>
              </a:extLst>
            </p:cNvPr>
            <p:cNvSpPr txBox="1"/>
            <p:nvPr/>
          </p:nvSpPr>
          <p:spPr>
            <a:xfrm>
              <a:off x="0" y="38100"/>
              <a:ext cx="4647499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65A9C445-011C-8B9A-0609-A8CFED3D5F3A}"/>
              </a:ext>
            </a:extLst>
          </p:cNvPr>
          <p:cNvSpPr/>
          <p:nvPr/>
        </p:nvSpPr>
        <p:spPr>
          <a:xfrm>
            <a:off x="304826" y="346013"/>
            <a:ext cx="779556" cy="773709"/>
          </a:xfrm>
          <a:custGeom>
            <a:avLst/>
            <a:gdLst/>
            <a:ahLst/>
            <a:cxnLst/>
            <a:rect l="l" t="t" r="r" b="b"/>
            <a:pathLst>
              <a:path w="779556" h="773709">
                <a:moveTo>
                  <a:pt x="0" y="0"/>
                </a:moveTo>
                <a:lnTo>
                  <a:pt x="779556" y="0"/>
                </a:lnTo>
                <a:lnTo>
                  <a:pt x="779556" y="773710"/>
                </a:lnTo>
                <a:lnTo>
                  <a:pt x="0" y="77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60CC09C4-84F9-FBA0-E4D7-9C69EEB754AC}"/>
              </a:ext>
            </a:extLst>
          </p:cNvPr>
          <p:cNvSpPr/>
          <p:nvPr/>
        </p:nvSpPr>
        <p:spPr>
          <a:xfrm>
            <a:off x="16458539" y="147849"/>
            <a:ext cx="1492260" cy="971874"/>
          </a:xfrm>
          <a:custGeom>
            <a:avLst/>
            <a:gdLst/>
            <a:ahLst/>
            <a:cxnLst/>
            <a:rect l="l" t="t" r="r" b="b"/>
            <a:pathLst>
              <a:path w="1492260" h="971874">
                <a:moveTo>
                  <a:pt x="0" y="0"/>
                </a:moveTo>
                <a:lnTo>
                  <a:pt x="1492261" y="0"/>
                </a:lnTo>
                <a:lnTo>
                  <a:pt x="1492261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362" b="-31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99">
            <a:extLst>
              <a:ext uri="{FF2B5EF4-FFF2-40B4-BE49-F238E27FC236}">
                <a16:creationId xmlns:a16="http://schemas.microsoft.com/office/drawing/2014/main" id="{8AD33BB1-3F5F-7ACF-4D97-8F9CFE3F57AC}"/>
              </a:ext>
            </a:extLst>
          </p:cNvPr>
          <p:cNvSpPr txBox="1"/>
          <p:nvPr/>
        </p:nvSpPr>
        <p:spPr>
          <a:xfrm>
            <a:off x="1389208" y="46464"/>
            <a:ext cx="9586250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altLang="ja-JP" sz="4000">
                <a:solidFill>
                  <a:schemeClr val="tx2">
                    <a:lumMod val="75000"/>
                  </a:schemeClr>
                </a:solidFill>
              </a:rPr>
              <a:t>II</a:t>
            </a:r>
            <a:r>
              <a:rPr lang="vi-VN" altLang="ja-JP" sz="4000">
                <a:solidFill>
                  <a:schemeClr val="tx2">
                    <a:lumMod val="75000"/>
                  </a:schemeClr>
                </a:solidFill>
                <a:ea typeface="Meiryo" panose="020B0604030504040204" pitchFamily="34" charset="-128"/>
              </a:rPr>
              <a:t>. System Introduction</a:t>
            </a:r>
            <a:endParaRPr lang="en-US" sz="4000" b="1" u="none" strike="noStrike">
              <a:solidFill>
                <a:schemeClr val="tx2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9" name="Freeform 16">
            <a:extLst>
              <a:ext uri="{FF2B5EF4-FFF2-40B4-BE49-F238E27FC236}">
                <a16:creationId xmlns:a16="http://schemas.microsoft.com/office/drawing/2014/main" id="{CF78D857-89A6-1486-FD3D-C628C4831249}"/>
              </a:ext>
            </a:extLst>
          </p:cNvPr>
          <p:cNvSpPr/>
          <p:nvPr/>
        </p:nvSpPr>
        <p:spPr>
          <a:xfrm>
            <a:off x="1389208" y="2645895"/>
            <a:ext cx="6166520" cy="4237876"/>
          </a:xfrm>
          <a:custGeom>
            <a:avLst/>
            <a:gdLst/>
            <a:ahLst/>
            <a:cxnLst/>
            <a:rect l="l" t="t" r="r" b="b"/>
            <a:pathLst>
              <a:path w="4821762" h="3652485">
                <a:moveTo>
                  <a:pt x="0" y="0"/>
                </a:moveTo>
                <a:lnTo>
                  <a:pt x="4821762" y="0"/>
                </a:lnTo>
                <a:lnTo>
                  <a:pt x="4821762" y="3652485"/>
                </a:lnTo>
                <a:lnTo>
                  <a:pt x="0" y="3652485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13" name="Group 7">
            <a:extLst>
              <a:ext uri="{FF2B5EF4-FFF2-40B4-BE49-F238E27FC236}">
                <a16:creationId xmlns:a16="http://schemas.microsoft.com/office/drawing/2014/main" id="{A1FB3511-59EC-449D-EB68-B40ABDD01069}"/>
              </a:ext>
            </a:extLst>
          </p:cNvPr>
          <p:cNvGrpSpPr/>
          <p:nvPr/>
        </p:nvGrpSpPr>
        <p:grpSpPr>
          <a:xfrm>
            <a:off x="5310556" y="1629609"/>
            <a:ext cx="12316354" cy="7820176"/>
            <a:chOff x="0" y="-47625"/>
            <a:chExt cx="1108413" cy="650723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030A021D-2AB0-6832-1E40-8F27969BBAD6}"/>
                </a:ext>
              </a:extLst>
            </p:cNvPr>
            <p:cNvSpPr/>
            <p:nvPr/>
          </p:nvSpPr>
          <p:spPr>
            <a:xfrm>
              <a:off x="372422" y="-5930"/>
              <a:ext cx="735991" cy="603098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BBAD8FE4-C1EA-CAED-1735-E5B4170EE74E}"/>
                </a:ext>
              </a:extLst>
            </p:cNvPr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99">
            <a:extLst>
              <a:ext uri="{FF2B5EF4-FFF2-40B4-BE49-F238E27FC236}">
                <a16:creationId xmlns:a16="http://schemas.microsoft.com/office/drawing/2014/main" id="{1A0F7275-5F00-572F-0281-E3ACAA348ACC}"/>
              </a:ext>
            </a:extLst>
          </p:cNvPr>
          <p:cNvSpPr txBox="1"/>
          <p:nvPr/>
        </p:nvSpPr>
        <p:spPr>
          <a:xfrm>
            <a:off x="517431" y="1796488"/>
            <a:ext cx="7864569" cy="1285480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en-US" sz="3500" b="1">
                <a:solidFill>
                  <a:schemeClr val="tx2">
                    <a:lumMod val="75000"/>
                  </a:schemeClr>
                </a:solidFill>
                <a:latin typeface="+mj-lt"/>
                <a:ea typeface="Meiryo" panose="020B0604030504040204" pitchFamily="34" charset="-128"/>
                <a:cs typeface="Helvetica World Bold"/>
                <a:sym typeface="Helvetica World Bold"/>
              </a:rPr>
              <a:t>Partnering with experienced outsourcing compan</a:t>
            </a:r>
            <a:r>
              <a:rPr lang="vi-VN" sz="3500" b="1">
                <a:solidFill>
                  <a:schemeClr val="tx2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y</a:t>
            </a:r>
            <a:endParaRPr lang="en-US" sz="3500" b="1" u="none" strike="noStrike" dirty="0">
              <a:solidFill>
                <a:schemeClr val="tx2">
                  <a:lumMod val="75000"/>
                </a:schemeClr>
              </a:solidFill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  <a:sym typeface="Helvetica World Bold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8D2756C-78FC-A8B5-EE81-7E3852C2A84C}"/>
              </a:ext>
            </a:extLst>
          </p:cNvPr>
          <p:cNvSpPr txBox="1"/>
          <p:nvPr/>
        </p:nvSpPr>
        <p:spPr>
          <a:xfrm>
            <a:off x="9906000" y="2463337"/>
            <a:ext cx="7297618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Strategic Partnership</a:t>
            </a:r>
            <a:r>
              <a:rPr lang="vi-VN" sz="3200"/>
              <a:t>: </a:t>
            </a:r>
            <a:r>
              <a:rPr lang="en-US" sz="3200"/>
              <a:t>Partnered with</a:t>
            </a:r>
            <a:r>
              <a:rPr lang="vi-VN" sz="3200"/>
              <a:t> TORA TECH</a:t>
            </a:r>
            <a:r>
              <a:rPr lang="en-US" sz="3200"/>
              <a:t> </a:t>
            </a:r>
            <a:r>
              <a:rPr lang="en-US" sz="3200" b="1"/>
              <a:t> </a:t>
            </a:r>
            <a:r>
              <a:rPr lang="en-US" sz="3200" dirty="0"/>
              <a:t>for sustainable growth</a:t>
            </a:r>
            <a:r>
              <a:rPr lang="en-US" sz="3200"/>
              <a:t>. </a:t>
            </a: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sz="32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 dirty="0"/>
              <a:t>Seamless collaboration</a:t>
            </a:r>
            <a:r>
              <a:rPr lang="en-US" sz="3200" b="1"/>
              <a:t>: </a:t>
            </a:r>
            <a:r>
              <a:rPr lang="vi-VN" sz="3200" dirty="0"/>
              <a:t>E</a:t>
            </a:r>
            <a:r>
              <a:rPr lang="en-US" sz="3200"/>
              <a:t>nsuring </a:t>
            </a:r>
            <a:r>
              <a:rPr lang="en-US" sz="3200" dirty="0"/>
              <a:t>stable quality through close teamwork.</a:t>
            </a:r>
          </a:p>
          <a:p>
            <a:endParaRPr lang="en-US" sz="3200" b="1" dirty="0"/>
          </a:p>
          <a:p>
            <a:endParaRPr lang="en-US" sz="3200" b="1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 b="1"/>
              <a:t>Fast execution</a:t>
            </a:r>
            <a:r>
              <a:rPr lang="vi-VN" sz="3200" b="1"/>
              <a:t>:</a:t>
            </a:r>
            <a:r>
              <a:rPr lang="en-US" sz="3200" b="1"/>
              <a:t> </a:t>
            </a:r>
            <a:r>
              <a:rPr lang="vi-VN" sz="3200"/>
              <a:t>C</a:t>
            </a:r>
            <a:r>
              <a:rPr lang="en-US" sz="3200"/>
              <a:t>ode </a:t>
            </a:r>
            <a:r>
              <a:rPr lang="en-US" sz="3200" dirty="0"/>
              <a:t>fixes and screen changes in a very </a:t>
            </a:r>
            <a:r>
              <a:rPr lang="en-US" sz="3200"/>
              <a:t>short time</a:t>
            </a:r>
            <a:r>
              <a:rPr lang="vi-VN" sz="3200"/>
              <a:t>.</a:t>
            </a:r>
            <a:endParaRPr lang="en-US" sz="3200" dirty="0"/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851ECCC0-2B59-EE9E-E5A6-5531154804F8}"/>
              </a:ext>
            </a:extLst>
          </p:cNvPr>
          <p:cNvSpPr txBox="1"/>
          <p:nvPr/>
        </p:nvSpPr>
        <p:spPr>
          <a:xfrm>
            <a:off x="304826" y="5823542"/>
            <a:ext cx="5672183" cy="33300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2" name="TextBox 21">
            <a:extLst>
              <a:ext uri="{FF2B5EF4-FFF2-40B4-BE49-F238E27FC236}">
                <a16:creationId xmlns:a16="http://schemas.microsoft.com/office/drawing/2014/main" id="{79B12F4D-06A3-05BE-27EB-0ED7F3457342}"/>
              </a:ext>
            </a:extLst>
          </p:cNvPr>
          <p:cNvSpPr txBox="1"/>
          <p:nvPr/>
        </p:nvSpPr>
        <p:spPr>
          <a:xfrm>
            <a:off x="2548155" y="7184124"/>
            <a:ext cx="4264368" cy="53860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200"/>
              </a:lnSpc>
              <a:spcBef>
                <a:spcPct val="0"/>
              </a:spcBef>
            </a:pPr>
            <a:r>
              <a:rPr lang="vi-VN" altLang="ja-JP" sz="3200" b="1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</a:rPr>
              <a:t>IT Outsourcing</a:t>
            </a:r>
            <a:endParaRPr lang="en-US" sz="3000" b="1" u="none" strike="noStrike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34" name="TextBox 99">
            <a:extLst>
              <a:ext uri="{FF2B5EF4-FFF2-40B4-BE49-F238E27FC236}">
                <a16:creationId xmlns:a16="http://schemas.microsoft.com/office/drawing/2014/main" id="{EC920735-7A16-D294-9B94-807804ED1340}"/>
              </a:ext>
            </a:extLst>
          </p:cNvPr>
          <p:cNvSpPr txBox="1"/>
          <p:nvPr/>
        </p:nvSpPr>
        <p:spPr>
          <a:xfrm>
            <a:off x="1861857" y="613009"/>
            <a:ext cx="9586250" cy="62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en-US" sz="3000" b="1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3</a:t>
            </a:r>
            <a:r>
              <a:rPr lang="vi-VN" sz="3000" b="1" u="none" strike="noStrike" dirty="0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. </a:t>
            </a:r>
            <a:r>
              <a:rPr lang="vi-VN" altLang="ja-JP" sz="3200" b="1" dirty="0">
                <a:solidFill>
                  <a:schemeClr val="accent1">
                    <a:lumMod val="50000"/>
                  </a:schemeClr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Key Technical Advantages</a:t>
            </a:r>
            <a:endParaRPr lang="en-US" sz="3000" b="1" u="none" strike="noStrike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2420093475"/>
      </p:ext>
    </p:extLst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424CA1-CB13-AE04-AA5B-0D127299A4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8E6D8657-2853-F6C8-D0E5-66747A4FE06C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C7DB285E-3FC9-6E24-4300-9F7B3987AAC4}"/>
              </a:ext>
            </a:extLst>
          </p:cNvPr>
          <p:cNvGrpSpPr/>
          <p:nvPr/>
        </p:nvGrpSpPr>
        <p:grpSpPr>
          <a:xfrm>
            <a:off x="304826" y="1254763"/>
            <a:ext cx="17645974" cy="47625"/>
            <a:chOff x="0" y="0"/>
            <a:chExt cx="4647499" cy="125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68696DF8-2868-F366-67D1-D94DB1932112}"/>
                </a:ext>
              </a:extLst>
            </p:cNvPr>
            <p:cNvSpPr/>
            <p:nvPr/>
          </p:nvSpPr>
          <p:spPr>
            <a:xfrm>
              <a:off x="0" y="0"/>
              <a:ext cx="4647499" cy="12543"/>
            </a:xfrm>
            <a:custGeom>
              <a:avLst/>
              <a:gdLst/>
              <a:ahLst/>
              <a:cxnLst/>
              <a:rect l="l" t="t" r="r" b="b"/>
              <a:pathLst>
                <a:path w="4647499" h="12543">
                  <a:moveTo>
                    <a:pt x="6142" y="0"/>
                  </a:moveTo>
                  <a:lnTo>
                    <a:pt x="4641357" y="0"/>
                  </a:lnTo>
                  <a:cubicBezTo>
                    <a:pt x="4644749" y="0"/>
                    <a:pt x="4647499" y="2750"/>
                    <a:pt x="4647499" y="6142"/>
                  </a:cubicBezTo>
                  <a:lnTo>
                    <a:pt x="4647499" y="6401"/>
                  </a:lnTo>
                  <a:cubicBezTo>
                    <a:pt x="4647499" y="9793"/>
                    <a:pt x="4644749" y="12543"/>
                    <a:pt x="4641357" y="12543"/>
                  </a:cubicBezTo>
                  <a:lnTo>
                    <a:pt x="6142" y="12543"/>
                  </a:lnTo>
                  <a:cubicBezTo>
                    <a:pt x="2750" y="12543"/>
                    <a:pt x="0" y="9793"/>
                    <a:pt x="0" y="6401"/>
                  </a:cubicBezTo>
                  <a:lnTo>
                    <a:pt x="0" y="6142"/>
                  </a:lnTo>
                  <a:cubicBezTo>
                    <a:pt x="0" y="2750"/>
                    <a:pt x="2750" y="0"/>
                    <a:pt x="61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6599D">
                    <a:alpha val="100000"/>
                  </a:srgbClr>
                </a:gs>
                <a:gs pos="100000">
                  <a:srgbClr val="16599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AFB4FCA0-0F57-B91F-C10A-0B42521DD89C}"/>
                </a:ext>
              </a:extLst>
            </p:cNvPr>
            <p:cNvSpPr txBox="1"/>
            <p:nvPr/>
          </p:nvSpPr>
          <p:spPr>
            <a:xfrm>
              <a:off x="0" y="38100"/>
              <a:ext cx="4647499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F9FFC0DF-6572-0931-D3E7-A307C80B4C37}"/>
              </a:ext>
            </a:extLst>
          </p:cNvPr>
          <p:cNvSpPr/>
          <p:nvPr/>
        </p:nvSpPr>
        <p:spPr>
          <a:xfrm>
            <a:off x="304826" y="346013"/>
            <a:ext cx="779556" cy="773709"/>
          </a:xfrm>
          <a:custGeom>
            <a:avLst/>
            <a:gdLst/>
            <a:ahLst/>
            <a:cxnLst/>
            <a:rect l="l" t="t" r="r" b="b"/>
            <a:pathLst>
              <a:path w="779556" h="773709">
                <a:moveTo>
                  <a:pt x="0" y="0"/>
                </a:moveTo>
                <a:lnTo>
                  <a:pt x="779556" y="0"/>
                </a:lnTo>
                <a:lnTo>
                  <a:pt x="779556" y="773710"/>
                </a:lnTo>
                <a:lnTo>
                  <a:pt x="0" y="77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C2558C4C-713A-39C3-CD5C-5E1D5A73A644}"/>
              </a:ext>
            </a:extLst>
          </p:cNvPr>
          <p:cNvSpPr/>
          <p:nvPr/>
        </p:nvSpPr>
        <p:spPr>
          <a:xfrm>
            <a:off x="16458539" y="147849"/>
            <a:ext cx="1492260" cy="971874"/>
          </a:xfrm>
          <a:custGeom>
            <a:avLst/>
            <a:gdLst/>
            <a:ahLst/>
            <a:cxnLst/>
            <a:rect l="l" t="t" r="r" b="b"/>
            <a:pathLst>
              <a:path w="1492260" h="971874">
                <a:moveTo>
                  <a:pt x="0" y="0"/>
                </a:moveTo>
                <a:lnTo>
                  <a:pt x="1492261" y="0"/>
                </a:lnTo>
                <a:lnTo>
                  <a:pt x="1492261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362" b="-31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99">
            <a:extLst>
              <a:ext uri="{FF2B5EF4-FFF2-40B4-BE49-F238E27FC236}">
                <a16:creationId xmlns:a16="http://schemas.microsoft.com/office/drawing/2014/main" id="{BDDB66E0-5860-B5D0-123C-839D602BC265}"/>
              </a:ext>
            </a:extLst>
          </p:cNvPr>
          <p:cNvSpPr txBox="1"/>
          <p:nvPr/>
        </p:nvSpPr>
        <p:spPr>
          <a:xfrm>
            <a:off x="1389208" y="46464"/>
            <a:ext cx="9586250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altLang="ja-JP" sz="4000">
                <a:solidFill>
                  <a:schemeClr val="tx2">
                    <a:lumMod val="75000"/>
                  </a:schemeClr>
                </a:solidFill>
              </a:rPr>
              <a:t>III</a:t>
            </a:r>
            <a:r>
              <a:rPr lang="vi-VN" altLang="ja-JP" sz="4000">
                <a:solidFill>
                  <a:schemeClr val="tx2">
                    <a:lumMod val="75000"/>
                  </a:schemeClr>
                </a:solidFill>
                <a:ea typeface="Meiryo" panose="020B0604030504040204" pitchFamily="34" charset="-128"/>
              </a:rPr>
              <a:t>. AOI SORA</a:t>
            </a:r>
            <a:endParaRPr lang="en-US" sz="4000" b="1" u="none" strike="noStrike">
              <a:solidFill>
                <a:schemeClr val="tx2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6FB5D244-A169-FC85-8D1E-6E6D9B9BEA74}"/>
              </a:ext>
            </a:extLst>
          </p:cNvPr>
          <p:cNvSpPr txBox="1"/>
          <p:nvPr/>
        </p:nvSpPr>
        <p:spPr>
          <a:xfrm>
            <a:off x="304826" y="5823542"/>
            <a:ext cx="5672183" cy="33300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4" name="TextBox 99">
            <a:extLst>
              <a:ext uri="{FF2B5EF4-FFF2-40B4-BE49-F238E27FC236}">
                <a16:creationId xmlns:a16="http://schemas.microsoft.com/office/drawing/2014/main" id="{B4EA571D-FE8A-E27F-6221-5675438925CD}"/>
              </a:ext>
            </a:extLst>
          </p:cNvPr>
          <p:cNvSpPr txBox="1"/>
          <p:nvPr/>
        </p:nvSpPr>
        <p:spPr>
          <a:xfrm>
            <a:off x="1861857" y="613009"/>
            <a:ext cx="9586250" cy="62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sz="3000" b="1" u="none" strike="noStrike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1. Overview</a:t>
            </a:r>
            <a:endParaRPr lang="en-US" sz="3000" b="1" u="none" strike="noStrike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7C1F5E93-389E-B214-FF44-61D60643DCF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59801" y="1542860"/>
            <a:ext cx="16006666" cy="82156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873890"/>
      </p:ext>
    </p:extLst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4B4576-CDD0-3DD1-A852-1497427C34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DB7A41A1-3442-08F8-3966-D8902BB8A49E}"/>
              </a:ext>
            </a:extLst>
          </p:cNvPr>
          <p:cNvSpPr/>
          <p:nvPr/>
        </p:nvSpPr>
        <p:spPr>
          <a:xfrm>
            <a:off x="-60728" y="-4646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DCC526D7-8CEC-BBC8-5DDA-AF3E23BBF764}"/>
              </a:ext>
            </a:extLst>
          </p:cNvPr>
          <p:cNvGrpSpPr/>
          <p:nvPr/>
        </p:nvGrpSpPr>
        <p:grpSpPr>
          <a:xfrm>
            <a:off x="304826" y="1254763"/>
            <a:ext cx="17645974" cy="47625"/>
            <a:chOff x="0" y="0"/>
            <a:chExt cx="4647499" cy="125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CAC02314-0604-1B9F-2641-E2FD4FD890CF}"/>
                </a:ext>
              </a:extLst>
            </p:cNvPr>
            <p:cNvSpPr/>
            <p:nvPr/>
          </p:nvSpPr>
          <p:spPr>
            <a:xfrm>
              <a:off x="0" y="0"/>
              <a:ext cx="4647499" cy="12543"/>
            </a:xfrm>
            <a:custGeom>
              <a:avLst/>
              <a:gdLst/>
              <a:ahLst/>
              <a:cxnLst/>
              <a:rect l="l" t="t" r="r" b="b"/>
              <a:pathLst>
                <a:path w="4647499" h="12543">
                  <a:moveTo>
                    <a:pt x="6142" y="0"/>
                  </a:moveTo>
                  <a:lnTo>
                    <a:pt x="4641357" y="0"/>
                  </a:lnTo>
                  <a:cubicBezTo>
                    <a:pt x="4644749" y="0"/>
                    <a:pt x="4647499" y="2750"/>
                    <a:pt x="4647499" y="6142"/>
                  </a:cubicBezTo>
                  <a:lnTo>
                    <a:pt x="4647499" y="6401"/>
                  </a:lnTo>
                  <a:cubicBezTo>
                    <a:pt x="4647499" y="9793"/>
                    <a:pt x="4644749" y="12543"/>
                    <a:pt x="4641357" y="12543"/>
                  </a:cubicBezTo>
                  <a:lnTo>
                    <a:pt x="6142" y="12543"/>
                  </a:lnTo>
                  <a:cubicBezTo>
                    <a:pt x="2750" y="12543"/>
                    <a:pt x="0" y="9793"/>
                    <a:pt x="0" y="6401"/>
                  </a:cubicBezTo>
                  <a:lnTo>
                    <a:pt x="0" y="6142"/>
                  </a:lnTo>
                  <a:cubicBezTo>
                    <a:pt x="0" y="2750"/>
                    <a:pt x="2750" y="0"/>
                    <a:pt x="61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6599D">
                    <a:alpha val="100000"/>
                  </a:srgbClr>
                </a:gs>
                <a:gs pos="100000">
                  <a:srgbClr val="16599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6342B46-E8BC-DCE0-44FB-84D81858FA3E}"/>
                </a:ext>
              </a:extLst>
            </p:cNvPr>
            <p:cNvSpPr txBox="1"/>
            <p:nvPr/>
          </p:nvSpPr>
          <p:spPr>
            <a:xfrm>
              <a:off x="0" y="38100"/>
              <a:ext cx="4647499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B1A14B4-1D17-F5BF-CE5D-DA41D038C0C4}"/>
              </a:ext>
            </a:extLst>
          </p:cNvPr>
          <p:cNvSpPr/>
          <p:nvPr/>
        </p:nvSpPr>
        <p:spPr>
          <a:xfrm>
            <a:off x="304826" y="346013"/>
            <a:ext cx="779556" cy="773709"/>
          </a:xfrm>
          <a:custGeom>
            <a:avLst/>
            <a:gdLst/>
            <a:ahLst/>
            <a:cxnLst/>
            <a:rect l="l" t="t" r="r" b="b"/>
            <a:pathLst>
              <a:path w="779556" h="773709">
                <a:moveTo>
                  <a:pt x="0" y="0"/>
                </a:moveTo>
                <a:lnTo>
                  <a:pt x="779556" y="0"/>
                </a:lnTo>
                <a:lnTo>
                  <a:pt x="779556" y="773710"/>
                </a:lnTo>
                <a:lnTo>
                  <a:pt x="0" y="77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3E01032A-E4AE-1948-AE3B-4CE062976336}"/>
              </a:ext>
            </a:extLst>
          </p:cNvPr>
          <p:cNvSpPr/>
          <p:nvPr/>
        </p:nvSpPr>
        <p:spPr>
          <a:xfrm>
            <a:off x="16458539" y="147849"/>
            <a:ext cx="1492260" cy="971874"/>
          </a:xfrm>
          <a:custGeom>
            <a:avLst/>
            <a:gdLst/>
            <a:ahLst/>
            <a:cxnLst/>
            <a:rect l="l" t="t" r="r" b="b"/>
            <a:pathLst>
              <a:path w="1492260" h="971874">
                <a:moveTo>
                  <a:pt x="0" y="0"/>
                </a:moveTo>
                <a:lnTo>
                  <a:pt x="1492261" y="0"/>
                </a:lnTo>
                <a:lnTo>
                  <a:pt x="1492261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362" b="-31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99">
            <a:extLst>
              <a:ext uri="{FF2B5EF4-FFF2-40B4-BE49-F238E27FC236}">
                <a16:creationId xmlns:a16="http://schemas.microsoft.com/office/drawing/2014/main" id="{B704F472-0244-2E36-A233-7668AE84449E}"/>
              </a:ext>
            </a:extLst>
          </p:cNvPr>
          <p:cNvSpPr txBox="1"/>
          <p:nvPr/>
        </p:nvSpPr>
        <p:spPr>
          <a:xfrm>
            <a:off x="1389208" y="46464"/>
            <a:ext cx="9586250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altLang="ja-JP" sz="4000">
                <a:solidFill>
                  <a:schemeClr val="tx2">
                    <a:lumMod val="75000"/>
                  </a:schemeClr>
                </a:solidFill>
              </a:rPr>
              <a:t>III</a:t>
            </a:r>
            <a:r>
              <a:rPr lang="vi-VN" altLang="ja-JP" sz="4000">
                <a:solidFill>
                  <a:schemeClr val="tx2">
                    <a:lumMod val="75000"/>
                  </a:schemeClr>
                </a:solidFill>
                <a:ea typeface="Meiryo" panose="020B0604030504040204" pitchFamily="34" charset="-128"/>
              </a:rPr>
              <a:t>. AOI SORA</a:t>
            </a:r>
            <a:endParaRPr lang="en-US" sz="4000" b="1" u="none" strike="noStrike">
              <a:solidFill>
                <a:schemeClr val="tx2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FBB5C65A-1A1C-EB4C-4E10-09407FA2B693}"/>
              </a:ext>
            </a:extLst>
          </p:cNvPr>
          <p:cNvSpPr txBox="1"/>
          <p:nvPr/>
        </p:nvSpPr>
        <p:spPr>
          <a:xfrm>
            <a:off x="304826" y="5823542"/>
            <a:ext cx="5672183" cy="33300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4" name="TextBox 99">
            <a:extLst>
              <a:ext uri="{FF2B5EF4-FFF2-40B4-BE49-F238E27FC236}">
                <a16:creationId xmlns:a16="http://schemas.microsoft.com/office/drawing/2014/main" id="{086ABFE7-F2C7-02BD-4188-06338FFCF124}"/>
              </a:ext>
            </a:extLst>
          </p:cNvPr>
          <p:cNvSpPr txBox="1"/>
          <p:nvPr/>
        </p:nvSpPr>
        <p:spPr>
          <a:xfrm>
            <a:off x="1861857" y="613009"/>
            <a:ext cx="9586250" cy="62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sz="3000" b="1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2.  Schedule</a:t>
            </a:r>
            <a:endParaRPr lang="en-US" sz="3000" b="1" u="none" strike="noStrike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00A2F80-77A9-17FB-B85C-99A22B33FB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93102" y="1718076"/>
            <a:ext cx="4765051" cy="2599052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85486FB8-A412-590A-2FB4-F105C1F0CEFC}"/>
              </a:ext>
            </a:extLst>
          </p:cNvPr>
          <p:cNvSpPr/>
          <p:nvPr/>
        </p:nvSpPr>
        <p:spPr>
          <a:xfrm>
            <a:off x="685800" y="6020049"/>
            <a:ext cx="16912804" cy="47624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47E50931-2B0F-CF44-30BE-9799B6327D67}"/>
              </a:ext>
            </a:extLst>
          </p:cNvPr>
          <p:cNvSpPr/>
          <p:nvPr/>
        </p:nvSpPr>
        <p:spPr>
          <a:xfrm>
            <a:off x="2374053" y="5434352"/>
            <a:ext cx="1219200" cy="116529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5BFCAD-E966-4253-4C00-D139D7EC3776}"/>
              </a:ext>
            </a:extLst>
          </p:cNvPr>
          <p:cNvSpPr/>
          <p:nvPr/>
        </p:nvSpPr>
        <p:spPr>
          <a:xfrm>
            <a:off x="5784984" y="5461216"/>
            <a:ext cx="1219200" cy="116529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EC139B04-B18D-642C-FC35-6FBB16E9357B}"/>
              </a:ext>
            </a:extLst>
          </p:cNvPr>
          <p:cNvSpPr/>
          <p:nvPr/>
        </p:nvSpPr>
        <p:spPr>
          <a:xfrm>
            <a:off x="9283559" y="5433460"/>
            <a:ext cx="1219200" cy="116529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Oval 14">
            <a:extLst>
              <a:ext uri="{FF2B5EF4-FFF2-40B4-BE49-F238E27FC236}">
                <a16:creationId xmlns:a16="http://schemas.microsoft.com/office/drawing/2014/main" id="{8936851C-AA00-BB0C-E9C1-C5F91565B53B}"/>
              </a:ext>
            </a:extLst>
          </p:cNvPr>
          <p:cNvSpPr/>
          <p:nvPr/>
        </p:nvSpPr>
        <p:spPr>
          <a:xfrm>
            <a:off x="12484342" y="5386454"/>
            <a:ext cx="1219200" cy="116529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179FB06-51E2-CD66-8DE1-8922B06661D4}"/>
              </a:ext>
            </a:extLst>
          </p:cNvPr>
          <p:cNvSpPr txBox="1"/>
          <p:nvPr/>
        </p:nvSpPr>
        <p:spPr>
          <a:xfrm>
            <a:off x="2506249" y="576686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OCT</a:t>
            </a:r>
            <a:endParaRPr lang="en-US" sz="3000" b="1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DCCA8E6-4ACC-DF79-84E1-3FC5395A882C}"/>
              </a:ext>
            </a:extLst>
          </p:cNvPr>
          <p:cNvSpPr txBox="1"/>
          <p:nvPr/>
        </p:nvSpPr>
        <p:spPr>
          <a:xfrm>
            <a:off x="5971147" y="5766862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NOV</a:t>
            </a:r>
            <a:endParaRPr lang="en-US" sz="3000" b="1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AF1E0D1-E03A-0274-851F-2517271653EF}"/>
              </a:ext>
            </a:extLst>
          </p:cNvPr>
          <p:cNvSpPr txBox="1"/>
          <p:nvPr/>
        </p:nvSpPr>
        <p:spPr>
          <a:xfrm>
            <a:off x="9469722" y="5739106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DEC</a:t>
            </a:r>
            <a:endParaRPr lang="en-US" sz="3000" b="1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ABB97A4E-C2E8-E568-EEDD-A84D3F11CE54}"/>
              </a:ext>
            </a:extLst>
          </p:cNvPr>
          <p:cNvSpPr txBox="1"/>
          <p:nvPr/>
        </p:nvSpPr>
        <p:spPr>
          <a:xfrm>
            <a:off x="12589115" y="5692100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JAN</a:t>
            </a:r>
            <a:endParaRPr lang="en-US" sz="3000" b="1"/>
          </a:p>
        </p:txBody>
      </p:sp>
      <p:sp>
        <p:nvSpPr>
          <p:cNvPr id="20" name="Oval 19">
            <a:extLst>
              <a:ext uri="{FF2B5EF4-FFF2-40B4-BE49-F238E27FC236}">
                <a16:creationId xmlns:a16="http://schemas.microsoft.com/office/drawing/2014/main" id="{3C8E6300-966D-2CF0-0D11-2ACB2E8FB581}"/>
              </a:ext>
            </a:extLst>
          </p:cNvPr>
          <p:cNvSpPr/>
          <p:nvPr/>
        </p:nvSpPr>
        <p:spPr>
          <a:xfrm>
            <a:off x="16552282" y="5433460"/>
            <a:ext cx="1219200" cy="1165290"/>
          </a:xfrm>
          <a:prstGeom prst="ellipse">
            <a:avLst/>
          </a:prstGeom>
          <a:solidFill>
            <a:schemeClr val="bg1"/>
          </a:solidFill>
          <a:ln w="38100"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A6D8EA2-FC9C-09F1-3A93-51E93225EFEB}"/>
              </a:ext>
            </a:extLst>
          </p:cNvPr>
          <p:cNvSpPr txBox="1"/>
          <p:nvPr/>
        </p:nvSpPr>
        <p:spPr>
          <a:xfrm>
            <a:off x="16707216" y="5700996"/>
            <a:ext cx="1219200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MAR</a:t>
            </a:r>
            <a:endParaRPr lang="en-US" sz="3000" b="1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B2DCC198-14B6-38E4-5573-D914FD535ED7}"/>
              </a:ext>
            </a:extLst>
          </p:cNvPr>
          <p:cNvCxnSpPr>
            <a:cxnSpLocks/>
          </p:cNvCxnSpPr>
          <p:nvPr/>
        </p:nvCxnSpPr>
        <p:spPr>
          <a:xfrm>
            <a:off x="6394584" y="7734300"/>
            <a:ext cx="6835263" cy="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CD7F2C25-F4D9-682E-9C89-419081152221}"/>
              </a:ext>
            </a:extLst>
          </p:cNvPr>
          <p:cNvCxnSpPr/>
          <p:nvPr/>
        </p:nvCxnSpPr>
        <p:spPr>
          <a:xfrm>
            <a:off x="694604" y="2247900"/>
            <a:ext cx="914400" cy="91440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8B099CF2-4759-AF59-F3C9-72B8BC880540}"/>
              </a:ext>
            </a:extLst>
          </p:cNvPr>
          <p:cNvCxnSpPr/>
          <p:nvPr/>
        </p:nvCxnSpPr>
        <p:spPr>
          <a:xfrm flipV="1">
            <a:off x="6363686" y="6819900"/>
            <a:ext cx="0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50CE6F92-7E0A-4DAA-9A24-C1F465AF3CC4}"/>
              </a:ext>
            </a:extLst>
          </p:cNvPr>
          <p:cNvCxnSpPr/>
          <p:nvPr/>
        </p:nvCxnSpPr>
        <p:spPr>
          <a:xfrm flipV="1">
            <a:off x="13195301" y="6819900"/>
            <a:ext cx="0" cy="914400"/>
          </a:xfrm>
          <a:prstGeom prst="straightConnector1">
            <a:avLst/>
          </a:prstGeom>
          <a:ln w="762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41997F64-F5F3-3CBF-91D9-65E518337897}"/>
              </a:ext>
            </a:extLst>
          </p:cNvPr>
          <p:cNvSpPr txBox="1"/>
          <p:nvPr/>
        </p:nvSpPr>
        <p:spPr>
          <a:xfrm>
            <a:off x="7857063" y="7185339"/>
            <a:ext cx="462727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2 MONTH: DEVELOPE</a:t>
            </a:r>
            <a:endParaRPr lang="en-US" sz="3000" b="1"/>
          </a:p>
        </p:txBody>
      </p:sp>
      <p:cxnSp>
        <p:nvCxnSpPr>
          <p:cNvPr id="33" name="Straight Arrow Connector 32">
            <a:extLst>
              <a:ext uri="{FF2B5EF4-FFF2-40B4-BE49-F238E27FC236}">
                <a16:creationId xmlns:a16="http://schemas.microsoft.com/office/drawing/2014/main" id="{0D874DFC-9306-E75D-642F-899445FDAD8F}"/>
              </a:ext>
            </a:extLst>
          </p:cNvPr>
          <p:cNvCxnSpPr/>
          <p:nvPr/>
        </p:nvCxnSpPr>
        <p:spPr>
          <a:xfrm>
            <a:off x="13229847" y="4229100"/>
            <a:ext cx="4086969" cy="0"/>
          </a:xfrm>
          <a:prstGeom prst="straightConnector1">
            <a:avLst/>
          </a:prstGeom>
          <a:ln w="762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6F391B8C-E60F-863C-BE8C-2CC39A35DC2D}"/>
              </a:ext>
            </a:extLst>
          </p:cNvPr>
          <p:cNvSpPr txBox="1"/>
          <p:nvPr/>
        </p:nvSpPr>
        <p:spPr>
          <a:xfrm>
            <a:off x="13707598" y="3471475"/>
            <a:ext cx="286226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vi-VN" sz="3000" b="1"/>
              <a:t>GO-LIVE</a:t>
            </a:r>
            <a:endParaRPr lang="en-US" sz="3000" b="1"/>
          </a:p>
        </p:txBody>
      </p:sp>
    </p:spTree>
    <p:extLst>
      <p:ext uri="{BB962C8B-B14F-4D97-AF65-F5344CB8AC3E}">
        <p14:creationId xmlns:p14="http://schemas.microsoft.com/office/powerpoint/2010/main" val="877152795"/>
      </p:ext>
    </p:extLst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E6ACEA-E854-0615-DFED-76FF50FCFE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F72BA0EC-1E13-EFD4-8D4E-E2B8B2DD51A7}"/>
              </a:ext>
            </a:extLst>
          </p:cNvPr>
          <p:cNvSpPr/>
          <p:nvPr/>
        </p:nvSpPr>
        <p:spPr>
          <a:xfrm>
            <a:off x="0" y="0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t="-9222" b="-9222"/>
            </a:stretch>
          </a:blipFill>
        </p:spPr>
        <p:txBody>
          <a:bodyPr/>
          <a:lstStyle/>
          <a:p>
            <a:endParaRPr lang="en-US"/>
          </a:p>
        </p:txBody>
      </p:sp>
      <p:grpSp>
        <p:nvGrpSpPr>
          <p:cNvPr id="3" name="Group 3">
            <a:extLst>
              <a:ext uri="{FF2B5EF4-FFF2-40B4-BE49-F238E27FC236}">
                <a16:creationId xmlns:a16="http://schemas.microsoft.com/office/drawing/2014/main" id="{F81E7310-07DA-7BC8-87AE-5B3C7479ED08}"/>
              </a:ext>
            </a:extLst>
          </p:cNvPr>
          <p:cNvGrpSpPr/>
          <p:nvPr/>
        </p:nvGrpSpPr>
        <p:grpSpPr>
          <a:xfrm>
            <a:off x="304826" y="1254763"/>
            <a:ext cx="17645974" cy="47625"/>
            <a:chOff x="0" y="0"/>
            <a:chExt cx="4647499" cy="12543"/>
          </a:xfrm>
        </p:grpSpPr>
        <p:sp>
          <p:nvSpPr>
            <p:cNvPr id="4" name="Freeform 4">
              <a:extLst>
                <a:ext uri="{FF2B5EF4-FFF2-40B4-BE49-F238E27FC236}">
                  <a16:creationId xmlns:a16="http://schemas.microsoft.com/office/drawing/2014/main" id="{402CA8C0-2A65-B21C-202E-3DA4B38C0147}"/>
                </a:ext>
              </a:extLst>
            </p:cNvPr>
            <p:cNvSpPr/>
            <p:nvPr/>
          </p:nvSpPr>
          <p:spPr>
            <a:xfrm>
              <a:off x="0" y="0"/>
              <a:ext cx="4647499" cy="12543"/>
            </a:xfrm>
            <a:custGeom>
              <a:avLst/>
              <a:gdLst/>
              <a:ahLst/>
              <a:cxnLst/>
              <a:rect l="l" t="t" r="r" b="b"/>
              <a:pathLst>
                <a:path w="4647499" h="12543">
                  <a:moveTo>
                    <a:pt x="6142" y="0"/>
                  </a:moveTo>
                  <a:lnTo>
                    <a:pt x="4641357" y="0"/>
                  </a:lnTo>
                  <a:cubicBezTo>
                    <a:pt x="4644749" y="0"/>
                    <a:pt x="4647499" y="2750"/>
                    <a:pt x="4647499" y="6142"/>
                  </a:cubicBezTo>
                  <a:lnTo>
                    <a:pt x="4647499" y="6401"/>
                  </a:lnTo>
                  <a:cubicBezTo>
                    <a:pt x="4647499" y="9793"/>
                    <a:pt x="4644749" y="12543"/>
                    <a:pt x="4641357" y="12543"/>
                  </a:cubicBezTo>
                  <a:lnTo>
                    <a:pt x="6142" y="12543"/>
                  </a:lnTo>
                  <a:cubicBezTo>
                    <a:pt x="2750" y="12543"/>
                    <a:pt x="0" y="9793"/>
                    <a:pt x="0" y="6401"/>
                  </a:cubicBezTo>
                  <a:lnTo>
                    <a:pt x="0" y="6142"/>
                  </a:lnTo>
                  <a:cubicBezTo>
                    <a:pt x="0" y="2750"/>
                    <a:pt x="2750" y="0"/>
                    <a:pt x="6142" y="0"/>
                  </a:cubicBezTo>
                  <a:close/>
                </a:path>
              </a:pathLst>
            </a:custGeom>
            <a:gradFill rotWithShape="1">
              <a:gsLst>
                <a:gs pos="0">
                  <a:srgbClr val="16599D">
                    <a:alpha val="100000"/>
                  </a:srgbClr>
                </a:gs>
                <a:gs pos="100000">
                  <a:srgbClr val="16599D">
                    <a:alpha val="0"/>
                  </a:srgbClr>
                </a:gs>
              </a:gsLst>
              <a:lin ang="0"/>
            </a:gradFill>
          </p:spPr>
          <p:txBody>
            <a:bodyPr/>
            <a:lstStyle/>
            <a:p>
              <a:endParaRPr lang="en-US"/>
            </a:p>
          </p:txBody>
        </p:sp>
        <p:sp>
          <p:nvSpPr>
            <p:cNvPr id="5" name="TextBox 5">
              <a:extLst>
                <a:ext uri="{FF2B5EF4-FFF2-40B4-BE49-F238E27FC236}">
                  <a16:creationId xmlns:a16="http://schemas.microsoft.com/office/drawing/2014/main" id="{0D2F9C17-D0CF-E29C-CFF9-2A1254E8AC27}"/>
                </a:ext>
              </a:extLst>
            </p:cNvPr>
            <p:cNvSpPr txBox="1"/>
            <p:nvPr/>
          </p:nvSpPr>
          <p:spPr>
            <a:xfrm>
              <a:off x="0" y="38100"/>
              <a:ext cx="4647499" cy="1254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199"/>
                </a:lnSpc>
              </a:pPr>
              <a:endParaRPr/>
            </a:p>
          </p:txBody>
        </p:sp>
      </p:grpSp>
      <p:sp>
        <p:nvSpPr>
          <p:cNvPr id="6" name="Freeform 6">
            <a:extLst>
              <a:ext uri="{FF2B5EF4-FFF2-40B4-BE49-F238E27FC236}">
                <a16:creationId xmlns:a16="http://schemas.microsoft.com/office/drawing/2014/main" id="{3F4B418A-0D7B-2F6E-CFEF-28780C4840A1}"/>
              </a:ext>
            </a:extLst>
          </p:cNvPr>
          <p:cNvSpPr/>
          <p:nvPr/>
        </p:nvSpPr>
        <p:spPr>
          <a:xfrm>
            <a:off x="304826" y="346013"/>
            <a:ext cx="779556" cy="773709"/>
          </a:xfrm>
          <a:custGeom>
            <a:avLst/>
            <a:gdLst/>
            <a:ahLst/>
            <a:cxnLst/>
            <a:rect l="l" t="t" r="r" b="b"/>
            <a:pathLst>
              <a:path w="779556" h="773709">
                <a:moveTo>
                  <a:pt x="0" y="0"/>
                </a:moveTo>
                <a:lnTo>
                  <a:pt x="779556" y="0"/>
                </a:lnTo>
                <a:lnTo>
                  <a:pt x="779556" y="773710"/>
                </a:lnTo>
                <a:lnTo>
                  <a:pt x="0" y="773710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8" name="Freeform 8">
            <a:extLst>
              <a:ext uri="{FF2B5EF4-FFF2-40B4-BE49-F238E27FC236}">
                <a16:creationId xmlns:a16="http://schemas.microsoft.com/office/drawing/2014/main" id="{F97D4697-DFFF-A306-B6D3-1A782BEAC322}"/>
              </a:ext>
            </a:extLst>
          </p:cNvPr>
          <p:cNvSpPr/>
          <p:nvPr/>
        </p:nvSpPr>
        <p:spPr>
          <a:xfrm>
            <a:off x="16458539" y="147849"/>
            <a:ext cx="1492260" cy="971874"/>
          </a:xfrm>
          <a:custGeom>
            <a:avLst/>
            <a:gdLst/>
            <a:ahLst/>
            <a:cxnLst/>
            <a:rect l="l" t="t" r="r" b="b"/>
            <a:pathLst>
              <a:path w="1492260" h="971874">
                <a:moveTo>
                  <a:pt x="0" y="0"/>
                </a:moveTo>
                <a:lnTo>
                  <a:pt x="1492261" y="0"/>
                </a:lnTo>
                <a:lnTo>
                  <a:pt x="1492261" y="971874"/>
                </a:lnTo>
                <a:lnTo>
                  <a:pt x="0" y="971874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t="-21362" b="-31222"/>
            </a:stretch>
          </a:blipFill>
        </p:spPr>
        <p:txBody>
          <a:bodyPr/>
          <a:lstStyle/>
          <a:p>
            <a:endParaRPr lang="en-US"/>
          </a:p>
        </p:txBody>
      </p:sp>
      <p:sp>
        <p:nvSpPr>
          <p:cNvPr id="7" name="TextBox 99">
            <a:extLst>
              <a:ext uri="{FF2B5EF4-FFF2-40B4-BE49-F238E27FC236}">
                <a16:creationId xmlns:a16="http://schemas.microsoft.com/office/drawing/2014/main" id="{D04800A4-0B6D-7E51-1976-1AC912313D05}"/>
              </a:ext>
            </a:extLst>
          </p:cNvPr>
          <p:cNvSpPr txBox="1"/>
          <p:nvPr/>
        </p:nvSpPr>
        <p:spPr>
          <a:xfrm>
            <a:off x="1389208" y="46464"/>
            <a:ext cx="9586250" cy="65402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altLang="ja-JP" sz="4000">
                <a:solidFill>
                  <a:schemeClr val="tx2">
                    <a:lumMod val="75000"/>
                  </a:schemeClr>
                </a:solidFill>
              </a:rPr>
              <a:t>III</a:t>
            </a:r>
            <a:r>
              <a:rPr lang="vi-VN" altLang="ja-JP" sz="4000">
                <a:solidFill>
                  <a:schemeClr val="tx2">
                    <a:lumMod val="75000"/>
                  </a:schemeClr>
                </a:solidFill>
                <a:ea typeface="Meiryo" panose="020B0604030504040204" pitchFamily="34" charset="-128"/>
              </a:rPr>
              <a:t>. AOI SORA</a:t>
            </a:r>
            <a:endParaRPr lang="en-US" sz="4000" b="1" u="none" strike="noStrike">
              <a:solidFill>
                <a:schemeClr val="tx2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24" name="TextBox 9">
            <a:extLst>
              <a:ext uri="{FF2B5EF4-FFF2-40B4-BE49-F238E27FC236}">
                <a16:creationId xmlns:a16="http://schemas.microsoft.com/office/drawing/2014/main" id="{D4E50388-CE02-4FC7-6090-D91EF21F4A5E}"/>
              </a:ext>
            </a:extLst>
          </p:cNvPr>
          <p:cNvSpPr txBox="1"/>
          <p:nvPr/>
        </p:nvSpPr>
        <p:spPr>
          <a:xfrm>
            <a:off x="304826" y="5823542"/>
            <a:ext cx="5672183" cy="3330004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sp>
        <p:nvSpPr>
          <p:cNvPr id="34" name="TextBox 99">
            <a:extLst>
              <a:ext uri="{FF2B5EF4-FFF2-40B4-BE49-F238E27FC236}">
                <a16:creationId xmlns:a16="http://schemas.microsoft.com/office/drawing/2014/main" id="{5F44F4D8-D191-C2AF-DD03-4B68013DCD7E}"/>
              </a:ext>
            </a:extLst>
          </p:cNvPr>
          <p:cNvSpPr txBox="1"/>
          <p:nvPr/>
        </p:nvSpPr>
        <p:spPr>
          <a:xfrm>
            <a:off x="1861857" y="613009"/>
            <a:ext cx="9586250" cy="623248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>
              <a:lnSpc>
                <a:spcPts val="5239"/>
              </a:lnSpc>
              <a:spcBef>
                <a:spcPct val="0"/>
              </a:spcBef>
            </a:pPr>
            <a:r>
              <a:rPr lang="vi-VN" sz="3000" b="1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3</a:t>
            </a:r>
            <a:r>
              <a:rPr lang="vi-VN" sz="3000" b="1" u="none" strike="noStrike">
                <a:solidFill>
                  <a:schemeClr val="tx2"/>
                </a:solidFill>
                <a:latin typeface="Meiryo" panose="020B0604030504040204" pitchFamily="34" charset="-128"/>
                <a:ea typeface="Meiryo" panose="020B0604030504040204" pitchFamily="34" charset="-128"/>
                <a:cs typeface="Helvetica World Bold"/>
                <a:sym typeface="Helvetica World Bold"/>
              </a:rPr>
              <a:t>. Cost</a:t>
            </a:r>
            <a:endParaRPr lang="en-US" sz="3000" b="1" u="none" strike="noStrike" dirty="0">
              <a:solidFill>
                <a:schemeClr val="tx2"/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sp>
        <p:nvSpPr>
          <p:cNvPr id="13" name="TextBox 9">
            <a:extLst>
              <a:ext uri="{FF2B5EF4-FFF2-40B4-BE49-F238E27FC236}">
                <a16:creationId xmlns:a16="http://schemas.microsoft.com/office/drawing/2014/main" id="{8793DD50-E3BE-6EB6-0CD6-DA2222F6B78F}"/>
              </a:ext>
            </a:extLst>
          </p:cNvPr>
          <p:cNvSpPr txBox="1"/>
          <p:nvPr/>
        </p:nvSpPr>
        <p:spPr>
          <a:xfrm>
            <a:off x="1049213" y="1969906"/>
            <a:ext cx="7237762" cy="1859692"/>
          </a:xfrm>
          <a:prstGeom prst="rect">
            <a:avLst/>
          </a:prstGeom>
        </p:spPr>
        <p:txBody>
          <a:bodyPr lIns="50800" tIns="50800" rIns="50800" bIns="50800" rtlCol="0" anchor="ctr"/>
          <a:lstStyle/>
          <a:p>
            <a:pPr algn="ctr">
              <a:lnSpc>
                <a:spcPts val="2659"/>
              </a:lnSpc>
            </a:pPr>
            <a:endParaRPr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08C6CFA2-19F8-4031-E18D-5023A208BFB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5285" y="1856662"/>
            <a:ext cx="4343400" cy="2369066"/>
          </a:xfrm>
          <a:prstGeom prst="rect">
            <a:avLst/>
          </a:prstGeom>
        </p:spPr>
      </p:pic>
      <p:grpSp>
        <p:nvGrpSpPr>
          <p:cNvPr id="15" name="Group 7">
            <a:extLst>
              <a:ext uri="{FF2B5EF4-FFF2-40B4-BE49-F238E27FC236}">
                <a16:creationId xmlns:a16="http://schemas.microsoft.com/office/drawing/2014/main" id="{A5BB3FBA-4967-4A7A-94E5-0CC95ABB34EE}"/>
              </a:ext>
            </a:extLst>
          </p:cNvPr>
          <p:cNvGrpSpPr/>
          <p:nvPr/>
        </p:nvGrpSpPr>
        <p:grpSpPr>
          <a:xfrm>
            <a:off x="5747746" y="2678746"/>
            <a:ext cx="3505200" cy="1764384"/>
            <a:chOff x="0" y="-47625"/>
            <a:chExt cx="1120209" cy="650723"/>
          </a:xfrm>
        </p:grpSpPr>
        <p:sp>
          <p:nvSpPr>
            <p:cNvPr id="16" name="Freeform 8">
              <a:extLst>
                <a:ext uri="{FF2B5EF4-FFF2-40B4-BE49-F238E27FC236}">
                  <a16:creationId xmlns:a16="http://schemas.microsoft.com/office/drawing/2014/main" id="{3733C173-ACED-5946-97B7-AF7D3DA210C5}"/>
                </a:ext>
              </a:extLst>
            </p:cNvPr>
            <p:cNvSpPr/>
            <p:nvPr/>
          </p:nvSpPr>
          <p:spPr>
            <a:xfrm>
              <a:off x="11796" y="-42258"/>
              <a:ext cx="1108413" cy="603098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17" name="TextBox 9">
              <a:extLst>
                <a:ext uri="{FF2B5EF4-FFF2-40B4-BE49-F238E27FC236}">
                  <a16:creationId xmlns:a16="http://schemas.microsoft.com/office/drawing/2014/main" id="{3DC7E6E6-5372-2641-D2A8-213EE834CE12}"/>
                </a:ext>
              </a:extLst>
            </p:cNvPr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18" name="TextBox 23">
            <a:extLst>
              <a:ext uri="{FF2B5EF4-FFF2-40B4-BE49-F238E27FC236}">
                <a16:creationId xmlns:a16="http://schemas.microsoft.com/office/drawing/2014/main" id="{284D9960-7E95-31DE-18D1-B2DFFE108170}"/>
              </a:ext>
            </a:extLst>
          </p:cNvPr>
          <p:cNvSpPr txBox="1"/>
          <p:nvPr/>
        </p:nvSpPr>
        <p:spPr>
          <a:xfrm>
            <a:off x="6026028" y="3269987"/>
            <a:ext cx="2524870" cy="52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200"/>
              </a:lnSpc>
              <a:spcBef>
                <a:spcPct val="0"/>
              </a:spcBef>
            </a:pPr>
            <a:r>
              <a:rPr lang="vi-VN" sz="3200" b="1" u="none" strike="noStrike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① </a:t>
            </a: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  <a:sym typeface="Helvetica World Bold"/>
              </a:rPr>
              <a:t>CAPEX</a:t>
            </a:r>
            <a:endParaRPr lang="en-US" sz="3000" b="1" u="none" strike="noStrike" dirty="0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grpSp>
        <p:nvGrpSpPr>
          <p:cNvPr id="19" name="Group 7">
            <a:extLst>
              <a:ext uri="{FF2B5EF4-FFF2-40B4-BE49-F238E27FC236}">
                <a16:creationId xmlns:a16="http://schemas.microsoft.com/office/drawing/2014/main" id="{9BC454F0-3CB6-F6C2-C98A-ED686FF038F8}"/>
              </a:ext>
            </a:extLst>
          </p:cNvPr>
          <p:cNvGrpSpPr/>
          <p:nvPr/>
        </p:nvGrpSpPr>
        <p:grpSpPr>
          <a:xfrm>
            <a:off x="9972154" y="2693298"/>
            <a:ext cx="7249045" cy="1764384"/>
            <a:chOff x="0" y="-47625"/>
            <a:chExt cx="1120209" cy="650723"/>
          </a:xfrm>
        </p:grpSpPr>
        <p:sp>
          <p:nvSpPr>
            <p:cNvPr id="20" name="Freeform 8">
              <a:extLst>
                <a:ext uri="{FF2B5EF4-FFF2-40B4-BE49-F238E27FC236}">
                  <a16:creationId xmlns:a16="http://schemas.microsoft.com/office/drawing/2014/main" id="{E504198B-4D9C-3A73-6D46-C1D1054D108F}"/>
                </a:ext>
              </a:extLst>
            </p:cNvPr>
            <p:cNvSpPr/>
            <p:nvPr/>
          </p:nvSpPr>
          <p:spPr>
            <a:xfrm>
              <a:off x="11796" y="-42258"/>
              <a:ext cx="1108413" cy="603098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1" name="TextBox 9">
              <a:extLst>
                <a:ext uri="{FF2B5EF4-FFF2-40B4-BE49-F238E27FC236}">
                  <a16:creationId xmlns:a16="http://schemas.microsoft.com/office/drawing/2014/main" id="{3C760ED7-C756-F61F-E9E1-0BAB71BCB339}"/>
                </a:ext>
              </a:extLst>
            </p:cNvPr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2" name="TextBox 23">
            <a:extLst>
              <a:ext uri="{FF2B5EF4-FFF2-40B4-BE49-F238E27FC236}">
                <a16:creationId xmlns:a16="http://schemas.microsoft.com/office/drawing/2014/main" id="{F5E4EDFC-8B3A-E698-B326-E6DBF827C573}"/>
              </a:ext>
            </a:extLst>
          </p:cNvPr>
          <p:cNvSpPr txBox="1"/>
          <p:nvPr/>
        </p:nvSpPr>
        <p:spPr>
          <a:xfrm>
            <a:off x="11424661" y="3413062"/>
            <a:ext cx="3803135" cy="607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200"/>
              </a:lnSpc>
              <a:spcBef>
                <a:spcPct val="0"/>
              </a:spcBef>
            </a:pPr>
            <a:r>
              <a:rPr lang="vi-VN" sz="60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550  </a:t>
            </a: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MIL VND</a:t>
            </a:r>
            <a:endParaRPr lang="en-US" sz="3000" b="1" u="none" strike="noStrike" dirty="0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grpSp>
        <p:nvGrpSpPr>
          <p:cNvPr id="23" name="Group 7">
            <a:extLst>
              <a:ext uri="{FF2B5EF4-FFF2-40B4-BE49-F238E27FC236}">
                <a16:creationId xmlns:a16="http://schemas.microsoft.com/office/drawing/2014/main" id="{E09BE49D-2882-B1FC-67BB-789AAA5324D3}"/>
              </a:ext>
            </a:extLst>
          </p:cNvPr>
          <p:cNvGrpSpPr/>
          <p:nvPr/>
        </p:nvGrpSpPr>
        <p:grpSpPr>
          <a:xfrm>
            <a:off x="5729291" y="5061293"/>
            <a:ext cx="3505200" cy="1764384"/>
            <a:chOff x="0" y="-47625"/>
            <a:chExt cx="1120209" cy="650723"/>
          </a:xfrm>
        </p:grpSpPr>
        <p:sp>
          <p:nvSpPr>
            <p:cNvPr id="25" name="Freeform 8">
              <a:extLst>
                <a:ext uri="{FF2B5EF4-FFF2-40B4-BE49-F238E27FC236}">
                  <a16:creationId xmlns:a16="http://schemas.microsoft.com/office/drawing/2014/main" id="{4AEC44C2-15BF-FB9D-D035-93B3978E999A}"/>
                </a:ext>
              </a:extLst>
            </p:cNvPr>
            <p:cNvSpPr/>
            <p:nvPr/>
          </p:nvSpPr>
          <p:spPr>
            <a:xfrm>
              <a:off x="11796" y="-42258"/>
              <a:ext cx="1108413" cy="603098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26" name="TextBox 9">
              <a:extLst>
                <a:ext uri="{FF2B5EF4-FFF2-40B4-BE49-F238E27FC236}">
                  <a16:creationId xmlns:a16="http://schemas.microsoft.com/office/drawing/2014/main" id="{03E454D1-2316-680D-C885-9EC9C71B8DE9}"/>
                </a:ext>
              </a:extLst>
            </p:cNvPr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27" name="TextBox 23">
            <a:extLst>
              <a:ext uri="{FF2B5EF4-FFF2-40B4-BE49-F238E27FC236}">
                <a16:creationId xmlns:a16="http://schemas.microsoft.com/office/drawing/2014/main" id="{B266D177-4823-0358-D16E-07E00EF07E71}"/>
              </a:ext>
            </a:extLst>
          </p:cNvPr>
          <p:cNvSpPr txBox="1"/>
          <p:nvPr/>
        </p:nvSpPr>
        <p:spPr>
          <a:xfrm>
            <a:off x="6045312" y="5560008"/>
            <a:ext cx="2524870" cy="52706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200"/>
              </a:lnSpc>
              <a:spcBef>
                <a:spcPct val="0"/>
              </a:spcBef>
            </a:pP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②</a:t>
            </a:r>
            <a:r>
              <a:rPr lang="vi-VN" sz="3200" b="1" u="none" strike="noStrike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 </a:t>
            </a:r>
            <a:r>
              <a:rPr lang="vi-VN" sz="3200" b="1" u="none" strike="noStrike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  <a:sym typeface="Helvetica World Bold"/>
              </a:rPr>
              <a:t>O</a:t>
            </a: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Meiryo" panose="020B0604030504040204" pitchFamily="34" charset="-128"/>
                <a:cs typeface="Calibri" panose="020F0502020204030204" pitchFamily="34" charset="0"/>
                <a:sym typeface="Helvetica World Bold"/>
              </a:rPr>
              <a:t>PEX</a:t>
            </a:r>
            <a:endParaRPr lang="en-US" sz="3000" b="1" u="none" strike="noStrike" dirty="0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  <p:grpSp>
        <p:nvGrpSpPr>
          <p:cNvPr id="28" name="Group 7">
            <a:extLst>
              <a:ext uri="{FF2B5EF4-FFF2-40B4-BE49-F238E27FC236}">
                <a16:creationId xmlns:a16="http://schemas.microsoft.com/office/drawing/2014/main" id="{626F5711-2326-B900-2742-4DCF343D3D9A}"/>
              </a:ext>
            </a:extLst>
          </p:cNvPr>
          <p:cNvGrpSpPr/>
          <p:nvPr/>
        </p:nvGrpSpPr>
        <p:grpSpPr>
          <a:xfrm>
            <a:off x="10006306" y="4984833"/>
            <a:ext cx="7214894" cy="1764384"/>
            <a:chOff x="0" y="-47625"/>
            <a:chExt cx="1120209" cy="650723"/>
          </a:xfrm>
        </p:grpSpPr>
        <p:sp>
          <p:nvSpPr>
            <p:cNvPr id="29" name="Freeform 8">
              <a:extLst>
                <a:ext uri="{FF2B5EF4-FFF2-40B4-BE49-F238E27FC236}">
                  <a16:creationId xmlns:a16="http://schemas.microsoft.com/office/drawing/2014/main" id="{A794D8A2-CB29-4BB7-0DF4-51E58B164B75}"/>
                </a:ext>
              </a:extLst>
            </p:cNvPr>
            <p:cNvSpPr/>
            <p:nvPr/>
          </p:nvSpPr>
          <p:spPr>
            <a:xfrm>
              <a:off x="11796" y="-42258"/>
              <a:ext cx="1108413" cy="603098"/>
            </a:xfrm>
            <a:custGeom>
              <a:avLst/>
              <a:gdLst/>
              <a:ahLst/>
              <a:cxnLst/>
              <a:rect l="l" t="t" r="r" b="b"/>
              <a:pathLst>
                <a:path w="1108413" h="603098">
                  <a:moveTo>
                    <a:pt x="9554" y="0"/>
                  </a:moveTo>
                  <a:lnTo>
                    <a:pt x="1098859" y="0"/>
                  </a:lnTo>
                  <a:cubicBezTo>
                    <a:pt x="1101393" y="0"/>
                    <a:pt x="1103823" y="1007"/>
                    <a:pt x="1105615" y="2798"/>
                  </a:cubicBezTo>
                  <a:cubicBezTo>
                    <a:pt x="1107407" y="4590"/>
                    <a:pt x="1108413" y="7020"/>
                    <a:pt x="1108413" y="9554"/>
                  </a:cubicBezTo>
                  <a:lnTo>
                    <a:pt x="1108413" y="593544"/>
                  </a:lnTo>
                  <a:cubicBezTo>
                    <a:pt x="1108413" y="598820"/>
                    <a:pt x="1104136" y="603098"/>
                    <a:pt x="1098859" y="603098"/>
                  </a:cubicBezTo>
                  <a:lnTo>
                    <a:pt x="9554" y="603098"/>
                  </a:lnTo>
                  <a:cubicBezTo>
                    <a:pt x="4278" y="603098"/>
                    <a:pt x="0" y="598820"/>
                    <a:pt x="0" y="593544"/>
                  </a:cubicBezTo>
                  <a:lnTo>
                    <a:pt x="0" y="9554"/>
                  </a:lnTo>
                  <a:cubicBezTo>
                    <a:pt x="0" y="4278"/>
                    <a:pt x="4278" y="0"/>
                    <a:pt x="9554" y="0"/>
                  </a:cubicBezTo>
                  <a:close/>
                </a:path>
              </a:pathLst>
            </a:custGeom>
            <a:solidFill>
              <a:srgbClr val="FFFFFF"/>
            </a:solidFill>
            <a:ln w="19050" cap="sq">
              <a:gradFill>
                <a:gsLst>
                  <a:gs pos="0">
                    <a:srgbClr val="2366B1">
                      <a:alpha val="100000"/>
                    </a:srgbClr>
                  </a:gs>
                  <a:gs pos="50000">
                    <a:srgbClr val="2366B1">
                      <a:alpha val="12500"/>
                    </a:srgbClr>
                  </a:gs>
                  <a:gs pos="100000">
                    <a:srgbClr val="2366B1">
                      <a:alpha val="100000"/>
                    </a:srgbClr>
                  </a:gs>
                </a:gsLst>
                <a:lin ang="5400000"/>
              </a:gradFill>
              <a:prstDash val="solid"/>
              <a:miter/>
            </a:ln>
          </p:spPr>
          <p:txBody>
            <a:bodyPr/>
            <a:lstStyle/>
            <a:p>
              <a:endParaRPr lang="en-US"/>
            </a:p>
          </p:txBody>
        </p:sp>
        <p:sp>
          <p:nvSpPr>
            <p:cNvPr id="30" name="TextBox 9">
              <a:extLst>
                <a:ext uri="{FF2B5EF4-FFF2-40B4-BE49-F238E27FC236}">
                  <a16:creationId xmlns:a16="http://schemas.microsoft.com/office/drawing/2014/main" id="{3CB1DF56-B1D8-DD45-C845-AC9B1B028001}"/>
                </a:ext>
              </a:extLst>
            </p:cNvPr>
            <p:cNvSpPr txBox="1"/>
            <p:nvPr/>
          </p:nvSpPr>
          <p:spPr>
            <a:xfrm>
              <a:off x="0" y="-47625"/>
              <a:ext cx="1108413" cy="650723"/>
            </a:xfrm>
            <a:prstGeom prst="rect">
              <a:avLst/>
            </a:prstGeom>
          </p:spPr>
          <p:txBody>
            <a:bodyPr lIns="50800" tIns="50800" rIns="50800" bIns="50800" rtlCol="0" anchor="ctr"/>
            <a:lstStyle/>
            <a:p>
              <a:pPr algn="ctr">
                <a:lnSpc>
                  <a:spcPts val="2659"/>
                </a:lnSpc>
              </a:pPr>
              <a:endParaRPr/>
            </a:p>
          </p:txBody>
        </p:sp>
      </p:grpSp>
      <p:sp>
        <p:nvSpPr>
          <p:cNvPr id="31" name="TextBox 23">
            <a:extLst>
              <a:ext uri="{FF2B5EF4-FFF2-40B4-BE49-F238E27FC236}">
                <a16:creationId xmlns:a16="http://schemas.microsoft.com/office/drawing/2014/main" id="{688EC110-2EEF-A43B-6438-66EA70B3D2F8}"/>
              </a:ext>
            </a:extLst>
          </p:cNvPr>
          <p:cNvSpPr txBox="1"/>
          <p:nvPr/>
        </p:nvSpPr>
        <p:spPr>
          <a:xfrm>
            <a:off x="10274622" y="5613414"/>
            <a:ext cx="6452233" cy="607089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lvl="0" algn="ctr">
              <a:lnSpc>
                <a:spcPts val="4200"/>
              </a:lnSpc>
              <a:spcBef>
                <a:spcPct val="0"/>
              </a:spcBef>
            </a:pPr>
            <a:r>
              <a:rPr lang="vi-VN" sz="60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144  </a:t>
            </a:r>
            <a:r>
              <a:rPr lang="vi-VN" sz="3200" b="1">
                <a:solidFill>
                  <a:schemeClr val="accent1">
                    <a:lumMod val="75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  <a:sym typeface="Helvetica World Bold"/>
              </a:rPr>
              <a:t>MIL VND/30 STORE/YEARS</a:t>
            </a:r>
            <a:endParaRPr lang="en-US" sz="3000" b="1" u="none" strike="noStrike" dirty="0">
              <a:solidFill>
                <a:schemeClr val="accent1">
                  <a:lumMod val="75000"/>
                </a:schemeClr>
              </a:solidFill>
              <a:latin typeface="Meiryo" panose="020B0604030504040204" pitchFamily="34" charset="-128"/>
              <a:ea typeface="Meiryo" panose="020B0604030504040204" pitchFamily="34" charset="-128"/>
              <a:cs typeface="Helvetica World Bold"/>
              <a:sym typeface="Helvetica World Bold"/>
            </a:endParaRPr>
          </a:p>
        </p:txBody>
      </p:sp>
    </p:spTree>
    <p:extLst>
      <p:ext uri="{BB962C8B-B14F-4D97-AF65-F5344CB8AC3E}">
        <p14:creationId xmlns:p14="http://schemas.microsoft.com/office/powerpoint/2010/main" val="3445142618"/>
      </p:ext>
    </p:extLst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9Slide.vn</Template>
  <TotalTime>1268</TotalTime>
  <Words>300</Words>
  <Application>Microsoft Office PowerPoint</Application>
  <PresentationFormat>Tùy chỉnh</PresentationFormat>
  <Paragraphs>72</Paragraphs>
  <Slides>10</Slides>
  <Notes>8</Notes>
  <HiddenSlides>0</HiddenSlides>
  <MMClips>0</MMClips>
  <ScaleCrop>false</ScaleCrop>
  <HeadingPairs>
    <vt:vector size="6" baseType="variant">
      <vt:variant>
        <vt:lpstr>Phông được Dùng</vt:lpstr>
      </vt:variant>
      <vt:variant>
        <vt:i4>5</vt:i4>
      </vt:variant>
      <vt:variant>
        <vt:lpstr>Chủ đề</vt:lpstr>
      </vt:variant>
      <vt:variant>
        <vt:i4>1</vt:i4>
      </vt:variant>
      <vt:variant>
        <vt:lpstr>Tiêu đề Bản chiếu</vt:lpstr>
      </vt:variant>
      <vt:variant>
        <vt:i4>10</vt:i4>
      </vt:variant>
    </vt:vector>
  </HeadingPairs>
  <TitlesOfParts>
    <vt:vector size="16" baseType="lpstr">
      <vt:lpstr>Arial</vt:lpstr>
      <vt:lpstr>Aptos</vt:lpstr>
      <vt:lpstr>Meiryo</vt:lpstr>
      <vt:lpstr>Calibri</vt:lpstr>
      <vt:lpstr>Calibri (Body)</vt:lpstr>
      <vt:lpstr>Office Theme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  <vt:lpstr>Bản trình bày PowerPoint</vt:lpstr>
    </vt:vector>
  </TitlesOfParts>
  <Manager>9Slide.vn</Manager>
  <Company>9Slide.vn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Company</dc:title>
  <dc:subject>9Slide.vn</dc:subject>
  <dc:creator>HOANG TU</dc:creator>
  <dc:description>9Slide.vn</dc:description>
  <cp:lastModifiedBy>TU LE GIA</cp:lastModifiedBy>
  <cp:revision>8</cp:revision>
  <dcterms:created xsi:type="dcterms:W3CDTF">2006-08-16T00:00:00Z</dcterms:created>
  <dcterms:modified xsi:type="dcterms:W3CDTF">2025-10-03T03:54:07Z</dcterms:modified>
  <cp:category>9Slide.vn</cp:category>
  <dc:identifier>DAG0FB5kcX0</dc:identifier>
</cp:coreProperties>
</file>